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5" r:id="rId1"/>
    <p:sldMasterId id="2147483814" r:id="rId2"/>
  </p:sldMasterIdLst>
  <p:notesMasterIdLst>
    <p:notesMasterId r:id="rId42"/>
  </p:notesMasterIdLst>
  <p:sldIdLst>
    <p:sldId id="258" r:id="rId3"/>
    <p:sldId id="292" r:id="rId4"/>
    <p:sldId id="259" r:id="rId5"/>
    <p:sldId id="260" r:id="rId6"/>
    <p:sldId id="261" r:id="rId7"/>
    <p:sldId id="262" r:id="rId8"/>
    <p:sldId id="263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2" r:id="rId26"/>
    <p:sldId id="283" r:id="rId27"/>
    <p:sldId id="284" r:id="rId28"/>
    <p:sldId id="286" r:id="rId29"/>
    <p:sldId id="287" r:id="rId30"/>
    <p:sldId id="288" r:id="rId31"/>
    <p:sldId id="289" r:id="rId32"/>
    <p:sldId id="290" r:id="rId33"/>
    <p:sldId id="293" r:id="rId34"/>
    <p:sldId id="296" r:id="rId35"/>
    <p:sldId id="294" r:id="rId36"/>
    <p:sldId id="295" r:id="rId37"/>
    <p:sldId id="297" r:id="rId38"/>
    <p:sldId id="298" r:id="rId39"/>
    <p:sldId id="299" r:id="rId40"/>
    <p:sldId id="300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5862" autoAdjust="0"/>
  </p:normalViewPr>
  <p:slideViewPr>
    <p:cSldViewPr snapToGrid="0">
      <p:cViewPr varScale="1">
        <p:scale>
          <a:sx n="66" d="100"/>
          <a:sy n="66" d="100"/>
        </p:scale>
        <p:origin x="74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slide" Target="slides/slide3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8B4F9B-CACE-46D2-8918-CD9007879805}" type="datetimeFigureOut">
              <a:rPr lang="zh-CN" altLang="en-US" smtClean="0"/>
              <a:t>2017/4/15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DE73B6-1C5C-4800-9ED2-C0FEB830F5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05698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lib.csdn.net/base/softwaretest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lib.csdn.net/base/android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lib.csdn.net/base/javase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>
              <a:buFont typeface="Wingdings" panose="05000000000000000000" pitchFamily="2" charset="2"/>
              <a:buChar char="l"/>
            </a:pP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Android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程序中，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Tab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标签窗口是一种常用的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UI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界面元素。它的实现主要是利用了</a:t>
            </a:r>
            <a:r>
              <a:rPr lang="en-US" altLang="zh-CN" sz="20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TabHost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类。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buFont typeface="Wingdings" panose="05000000000000000000" pitchFamily="2" charset="2"/>
              <a:buChar char="l"/>
            </a:pPr>
            <a:r>
              <a:rPr lang="en-US" altLang="zh-CN" sz="20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TabHost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是一个标签窗口的容器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buFont typeface="Wingdings" panose="05000000000000000000" pitchFamily="2" charset="2"/>
              <a:buChar char="l"/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一个</a:t>
            </a:r>
            <a:r>
              <a:rPr lang="en-US" altLang="zh-CN" sz="20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TabHost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对象包含两个子元素对象：</a:t>
            </a:r>
          </a:p>
          <a:p>
            <a:pPr lvl="1">
              <a:buFont typeface="Wingdings" panose="05000000000000000000" pitchFamily="2" charset="2"/>
              <a:buChar char="l"/>
            </a:pP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一个对象是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tab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标签集合（</a:t>
            </a:r>
            <a:r>
              <a:rPr lang="en-US" altLang="zh-CN" sz="20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TabWidget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），用户点击它们来选择一个特定的标签</a:t>
            </a:r>
          </a:p>
          <a:p>
            <a:pPr lvl="1">
              <a:buFont typeface="Wingdings" panose="05000000000000000000" pitchFamily="2" charset="2"/>
              <a:buChar char="l"/>
            </a:pP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另一个是</a:t>
            </a:r>
            <a:r>
              <a:rPr lang="en-US" altLang="zh-CN" sz="20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FrameLayout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对象，展示当前页的内容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DE73B6-1C5C-4800-9ED2-C0FEB830F53B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96618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进入这个类查看内容，有一个生成混淆名的方法</a:t>
            </a:r>
            <a:endParaRPr lang="en-US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这里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CHARACTER_COUNT=26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，也就是字母的个数，再看看</a:t>
            </a: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charAt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方法：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这个方法也很简单，就是取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52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个字符中的顺序一个。所以</a:t>
            </a: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newName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方法的实现逻辑就是：从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52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个字符中依次取出字符，如果发现这个字符被使用过了，就取下一个，如果单个字符被用完了，就双字符，依次类推多字符等。所以这里还有一个全局的名称字符缓存池：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0A50C1-D054-4C9C-93B7-994FD981866B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84883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用来记录这个字符名称有没有被用过，所以通读了一遍代码，没什么难度，而且这个类还有一个</a:t>
            </a:r>
            <a:r>
              <a:rPr lang="en-US" altLang="zh-CN" sz="12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软件测试知识库"/>
              </a:rPr>
              <a:t>测试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方法：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直接运行看看效果：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0A50C1-D054-4C9C-93B7-994FD981866B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67887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所以知道了上面的代码逻辑之后，下面我们就可以动手来修改这个类，让他生成中文词语，首先去网上搜一下中文字符的范围，然后在定义一个生成五个字的词语方法即可：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0A50C1-D054-4C9C-93B7-994FD981866B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78524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这里可以看到韩文，日文的范围，所以我们不仅可以修改成中文，也可以修改成其他国家的语言，然后定义一个随机五字词语的方法：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生成不规则词句之后，修改</a:t>
            </a: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newName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方法实现：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0A50C1-D054-4C9C-93B7-994FD981866B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16911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看结果，我们已经实现成功了。到这里其实我们已经将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proguard.jar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改造成功了，下面为了演示修改的结果，需要用一个</a:t>
            </a: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apk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做测试，我们</a:t>
            </a:r>
            <a:r>
              <a:rPr lang="zh-CN" altLang="zh-CN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随便弄一个</a:t>
            </a:r>
            <a:r>
              <a:rPr lang="en-US" altLang="zh-CN" sz="12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apk</a:t>
            </a:r>
            <a:r>
              <a:rPr lang="zh-CN" altLang="zh-CN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，因为这里不想给一个工程编写脚本，然后将系统的</a:t>
            </a:r>
            <a:r>
              <a:rPr lang="en-US" altLang="zh-CN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proguard.jar</a:t>
            </a:r>
            <a:r>
              <a:rPr lang="zh-CN" altLang="zh-CN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工具替换成我们修改之后的</a:t>
            </a:r>
            <a:r>
              <a:rPr lang="en-US" altLang="zh-CN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proguard.jar</a:t>
            </a:r>
            <a:r>
              <a:rPr lang="zh-CN" altLang="zh-CN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。所以就直接拿到</a:t>
            </a:r>
            <a:r>
              <a:rPr lang="en-US" altLang="zh-CN" sz="12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apk</a:t>
            </a:r>
            <a:r>
              <a:rPr lang="zh-CN" altLang="zh-CN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中的</a:t>
            </a:r>
            <a:r>
              <a:rPr lang="en-US" altLang="zh-CN" sz="12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classes.dex</a:t>
            </a:r>
            <a:r>
              <a:rPr lang="zh-CN" altLang="zh-CN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文件，然后将其转化成</a:t>
            </a:r>
            <a:r>
              <a:rPr lang="en-US" altLang="zh-CN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classes.jar</a:t>
            </a:r>
            <a:r>
              <a:rPr lang="zh-CN" altLang="zh-CN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文件。然后直接放到这个</a:t>
            </a:r>
            <a:r>
              <a:rPr lang="en-US" altLang="zh-CN" sz="12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proguard</a:t>
            </a:r>
            <a:r>
              <a:rPr lang="zh-CN" altLang="zh-CN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工程中运行即可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0A50C1-D054-4C9C-93B7-994FD981866B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24890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下面简单看一下运行</a:t>
            </a: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proguard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工程需要准备哪些东西：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因为我们操作的是</a:t>
            </a:r>
            <a:r>
              <a:rPr lang="en-US" altLang="zh-CN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Android知识库"/>
              </a:rPr>
              <a:t>Android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应用需要引用到系统</a:t>
            </a: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api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所以需要导入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android.jar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，然后就是混淆规则文件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proguard.pro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这里要说明就是引用第三方的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jar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，和输入输出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jar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文件路径设置，其他的设置都是正常的混淆规则，不多解释了，下面就直接用上面得到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中的</a:t>
            </a: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dex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文件转化之后的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jar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文件作为案例，运行</a:t>
            </a: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proguard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工程：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0A50C1-D054-4C9C-93B7-994FD981866B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65694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看到混淆之后的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jar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文件，和混淆的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map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文件了。接下来咋们在将混淆之后的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jar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文件打包回去，首先用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dx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命令将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jar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文件变成</a:t>
            </a: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classes.dex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文件，然后直接替换</a:t>
            </a: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apk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中原始的</a:t>
            </a: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dex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文件，在重新签名即可。最后咋们在用</a:t>
            </a: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Jadx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工具打开这个</a:t>
            </a: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apk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查看内容：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0A50C1-D054-4C9C-93B7-994FD981866B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73450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DE73B6-1C5C-4800-9ED2-C0FEB830F53B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17598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首先打开</a:t>
            </a:r>
            <a:r>
              <a:rPr lang="en-US" altLang="zh-CN" dirty="0" smtClean="0"/>
              <a:t>Android Studio</a:t>
            </a:r>
            <a:r>
              <a:rPr lang="zh-CN" altLang="en-US" dirty="0" smtClean="0"/>
              <a:t>，并新建一个</a:t>
            </a:r>
            <a:r>
              <a:rPr lang="en-US" altLang="zh-CN" dirty="0" err="1" smtClean="0"/>
              <a:t>ConstraintLayoutTest</a:t>
            </a:r>
            <a:r>
              <a:rPr lang="zh-CN" altLang="en-US" dirty="0" smtClean="0"/>
              <a:t>项目。确保</a:t>
            </a:r>
            <a:r>
              <a:rPr lang="en-US" altLang="zh-CN" dirty="0" smtClean="0"/>
              <a:t>Android Studio</a:t>
            </a:r>
            <a:r>
              <a:rPr lang="zh-CN" altLang="en-US" dirty="0" smtClean="0"/>
              <a:t>是</a:t>
            </a:r>
            <a:r>
              <a:rPr lang="en-US" altLang="zh-CN" dirty="0" smtClean="0"/>
              <a:t>2.2</a:t>
            </a:r>
            <a:r>
              <a:rPr lang="zh-CN" altLang="en-US" dirty="0" smtClean="0"/>
              <a:t>或以上版本。</a:t>
            </a:r>
          </a:p>
          <a:p>
            <a:r>
              <a:rPr lang="zh-CN" altLang="en-US" dirty="0" smtClean="0"/>
              <a:t>为了要使用</a:t>
            </a:r>
            <a:r>
              <a:rPr lang="en-US" altLang="zh-CN" dirty="0" err="1" smtClean="0"/>
              <a:t>ConstraintLayout</a:t>
            </a:r>
            <a:r>
              <a:rPr lang="zh-CN" altLang="en-US" dirty="0" smtClean="0"/>
              <a:t>，我们需要在</a:t>
            </a:r>
            <a:r>
              <a:rPr lang="en-US" altLang="zh-CN" dirty="0" smtClean="0"/>
              <a:t>app/</a:t>
            </a:r>
            <a:r>
              <a:rPr lang="en-US" altLang="zh-CN" dirty="0" err="1" smtClean="0"/>
              <a:t>build.gradle</a:t>
            </a:r>
            <a:r>
              <a:rPr lang="zh-CN" altLang="en-US" dirty="0" smtClean="0"/>
              <a:t>文件中添加</a:t>
            </a:r>
            <a:r>
              <a:rPr lang="en-US" altLang="zh-CN" dirty="0" err="1" smtClean="0"/>
              <a:t>ConstraintLayout</a:t>
            </a:r>
            <a:r>
              <a:rPr lang="zh-CN" altLang="en-US" dirty="0" smtClean="0"/>
              <a:t>的依赖，如下所示。</a:t>
            </a:r>
          </a:p>
          <a:p>
            <a:r>
              <a:rPr lang="en-US" altLang="zh-CN" dirty="0" smtClean="0"/>
              <a:t>dependencies { compile 'com.android.support.constraint:constraint-layout:1.0.0-beta4'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打开</a:t>
            </a:r>
            <a:r>
              <a:rPr lang="en-US" altLang="zh-CN" dirty="0" smtClean="0"/>
              <a:t>res/layout/activity_main.xml</a:t>
            </a:r>
            <a:r>
              <a:rPr lang="zh-CN" altLang="en-US" dirty="0" smtClean="0"/>
              <a:t>文件，由于这是一个新建的空项目，</a:t>
            </a:r>
            <a:r>
              <a:rPr lang="en-US" altLang="zh-CN" dirty="0" smtClean="0"/>
              <a:t>Android Studio</a:t>
            </a:r>
            <a:r>
              <a:rPr lang="zh-CN" altLang="en-US" dirty="0" smtClean="0"/>
              <a:t>会自动帮我们创建好一个布局，如下图所示。</a:t>
            </a:r>
            <a:endParaRPr lang="zh-CN" altLang="en-US" dirty="0" smtClean="0">
              <a:effectLst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DE73B6-1C5C-4800-9ED2-C0FEB830F53B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88663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不过，</a:t>
            </a:r>
            <a:r>
              <a:rPr lang="en-US" altLang="zh-CN" dirty="0" smtClean="0"/>
              <a:t>Android Studio</a:t>
            </a:r>
            <a:r>
              <a:rPr lang="zh-CN" altLang="en-US" dirty="0" smtClean="0"/>
              <a:t>自动创建的这个布局默认使用的是</a:t>
            </a:r>
            <a:r>
              <a:rPr lang="en-US" altLang="zh-CN" dirty="0" err="1" smtClean="0"/>
              <a:t>RelativeLayout</a:t>
            </a:r>
            <a:r>
              <a:rPr lang="zh-CN" altLang="en-US" dirty="0" smtClean="0"/>
              <a:t>，我们可以通过如下操作将它转换成</a:t>
            </a:r>
            <a:r>
              <a:rPr lang="en-US" altLang="zh-CN" dirty="0" err="1" smtClean="0"/>
              <a:t>ConstraintLayout</a:t>
            </a:r>
            <a:r>
              <a:rPr lang="zh-CN" altLang="en-US" dirty="0" smtClean="0"/>
              <a:t>。</a:t>
            </a:r>
            <a:endParaRPr lang="zh-CN" altLang="en-US" dirty="0" smtClean="0">
              <a:effectLst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DE73B6-1C5C-4800-9ED2-C0FEB830F53B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85489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TabHost.TabContentFactory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这个接口是用来在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tab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被选择时自己创建内容，而不是显示一个已经存在的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view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或者启动一个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activity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，这两种要用其他的方法。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DE73B6-1C5C-4800-9ED2-C0FEB830F53B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0830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下面我们来学习一些具体的操作吧，</a:t>
            </a:r>
            <a:r>
              <a:rPr lang="en-US" altLang="zh-CN" dirty="0" err="1" smtClean="0"/>
              <a:t>ConstraintLayout</a:t>
            </a:r>
            <a:r>
              <a:rPr lang="zh-CN" altLang="en-US" dirty="0" smtClean="0"/>
              <a:t>的基本用法很简单，比如我们想要向布局中添加一个按钮，那么只需要从左侧的</a:t>
            </a:r>
            <a:r>
              <a:rPr lang="en-US" altLang="zh-CN" dirty="0" smtClean="0"/>
              <a:t>Palette</a:t>
            </a:r>
            <a:r>
              <a:rPr lang="zh-CN" altLang="en-US" dirty="0" smtClean="0"/>
              <a:t>区域拖一个</a:t>
            </a:r>
            <a:r>
              <a:rPr lang="en-US" altLang="zh-CN" dirty="0" smtClean="0"/>
              <a:t>Button</a:t>
            </a:r>
            <a:r>
              <a:rPr lang="zh-CN" altLang="en-US" dirty="0" smtClean="0"/>
              <a:t>进去就可以了，如下图所示。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DE73B6-1C5C-4800-9ED2-C0FEB830F53B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452741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虽说现在</a:t>
            </a:r>
            <a:r>
              <a:rPr lang="en-US" altLang="zh-CN" dirty="0" smtClean="0"/>
              <a:t>Button</a:t>
            </a:r>
            <a:r>
              <a:rPr lang="zh-CN" altLang="en-US" dirty="0" smtClean="0"/>
              <a:t>已经添加到界面上了，但是由于我们还没有给</a:t>
            </a:r>
            <a:r>
              <a:rPr lang="en-US" altLang="zh-CN" dirty="0" smtClean="0"/>
              <a:t>Button</a:t>
            </a:r>
            <a:r>
              <a:rPr lang="zh-CN" altLang="en-US" dirty="0" smtClean="0"/>
              <a:t>添加任何的约束，因此</a:t>
            </a:r>
            <a:r>
              <a:rPr lang="en-US" altLang="zh-CN" dirty="0" smtClean="0"/>
              <a:t>Button</a:t>
            </a:r>
            <a:r>
              <a:rPr lang="zh-CN" altLang="en-US" dirty="0" smtClean="0"/>
              <a:t>并不知道自己应该出现在什么位置。现在我们在预览界面上看到的</a:t>
            </a:r>
            <a:r>
              <a:rPr lang="en-US" altLang="zh-CN" dirty="0" smtClean="0"/>
              <a:t>Button</a:t>
            </a:r>
            <a:r>
              <a:rPr lang="zh-CN" altLang="en-US" dirty="0" smtClean="0"/>
              <a:t>位置并不是它最终运行后的实际位置，如果一个控件没有添加任何约束的话，它在运行之后会自动位于界面的左上角。</a:t>
            </a:r>
          </a:p>
          <a:p>
            <a:r>
              <a:rPr lang="zh-CN" altLang="en-US" dirty="0" smtClean="0"/>
              <a:t>那么下面我们就来给</a:t>
            </a:r>
            <a:r>
              <a:rPr lang="en-US" altLang="zh-CN" dirty="0" smtClean="0"/>
              <a:t>Button</a:t>
            </a:r>
            <a:r>
              <a:rPr lang="zh-CN" altLang="en-US" dirty="0" smtClean="0"/>
              <a:t>添加约束，每个控件的约束都分为垂直和水平两类，一共可以在四个方向上给控件添加约束，如下图所示。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我们给</a:t>
            </a:r>
            <a:r>
              <a:rPr lang="en-US" altLang="zh-CN" dirty="0" smtClean="0"/>
              <a:t>Button</a:t>
            </a:r>
            <a:r>
              <a:rPr lang="zh-CN" altLang="en-US" dirty="0" smtClean="0"/>
              <a:t>的右边和下边添加了约束，因此</a:t>
            </a:r>
            <a:r>
              <a:rPr lang="en-US" altLang="zh-CN" dirty="0" smtClean="0"/>
              <a:t>Button</a:t>
            </a:r>
            <a:r>
              <a:rPr lang="zh-CN" altLang="en-US" dirty="0" smtClean="0"/>
              <a:t>就会将自己定位到布局的右下角了。类似地，如果我们想要让</a:t>
            </a:r>
            <a:r>
              <a:rPr lang="en-US" altLang="zh-CN" dirty="0" smtClean="0"/>
              <a:t>Button</a:t>
            </a:r>
            <a:r>
              <a:rPr lang="zh-CN" altLang="en-US" dirty="0" smtClean="0"/>
              <a:t>居中显示，那么就需要给它的上下左右都添加约束，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DE73B6-1C5C-4800-9ED2-C0FEB830F53B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39000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删除约束的方式一共有三种，第一种用于删除一个单独的约束，将鼠标悬浮在某个约束的圆圈上，然后该圆圈会变成红色，这个时候单击一下就能删除了，如下图所示。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第二种用于删除某一个控件的所有约束，选中一个控件，然后它的左下角会出现一个删除约束的图标，点击该图标就能删除当前控件的所有约束了，如下所示。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第三种用于删除当前界面中的所有约束，点击工具栏中的删除约束图标即可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DE73B6-1C5C-4800-9ED2-C0FEB830F53B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668002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当你选中任意一个控件的时候，在右侧的</a:t>
            </a:r>
            <a:r>
              <a:rPr lang="en-US" altLang="zh-CN" dirty="0" smtClean="0"/>
              <a:t>Properties</a:t>
            </a:r>
            <a:r>
              <a:rPr lang="zh-CN" altLang="en-US" dirty="0" smtClean="0"/>
              <a:t>区域就会出现很多的属性选项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需要我们重点掌握的是</a:t>
            </a:r>
            <a:r>
              <a:rPr lang="en-US" altLang="zh-CN" dirty="0" smtClean="0"/>
              <a:t>Properties</a:t>
            </a:r>
            <a:r>
              <a:rPr lang="zh-CN" altLang="en-US" dirty="0" smtClean="0"/>
              <a:t>区域的上半部分，这部分也被称为</a:t>
            </a:r>
            <a:r>
              <a:rPr lang="en-US" altLang="zh-CN" dirty="0" smtClean="0"/>
              <a:t>Inspector</a:t>
            </a:r>
            <a:r>
              <a:rPr lang="zh-CN" altLang="en-US" dirty="0" smtClean="0"/>
              <a:t>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DE73B6-1C5C-4800-9ED2-C0FEB830F53B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444741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首先可以看到，在</a:t>
            </a:r>
            <a:r>
              <a:rPr lang="en-US" altLang="zh-CN" dirty="0" smtClean="0"/>
              <a:t>Inspector</a:t>
            </a:r>
            <a:r>
              <a:rPr lang="zh-CN" altLang="en-US" dirty="0" smtClean="0"/>
              <a:t>中有一个纵向的轴和一个横向的轴，这两个轴也是用于确定控件的位置的。我们刚才给</a:t>
            </a:r>
            <a:r>
              <a:rPr lang="en-US" altLang="zh-CN" dirty="0" smtClean="0"/>
              <a:t>Button</a:t>
            </a:r>
            <a:r>
              <a:rPr lang="zh-CN" altLang="en-US" dirty="0" smtClean="0"/>
              <a:t>的上下左右各添加了一个约束，然后</a:t>
            </a:r>
            <a:r>
              <a:rPr lang="en-US" altLang="zh-CN" dirty="0" smtClean="0"/>
              <a:t>Button</a:t>
            </a:r>
            <a:r>
              <a:rPr lang="zh-CN" altLang="en-US" dirty="0" smtClean="0"/>
              <a:t>就能居中显示了，其实就是因为这里纵横轴的值都是</a:t>
            </a:r>
            <a:r>
              <a:rPr lang="en-US" altLang="zh-CN" dirty="0" smtClean="0"/>
              <a:t>50</a:t>
            </a:r>
            <a:r>
              <a:rPr lang="zh-CN" altLang="en-US" dirty="0" smtClean="0"/>
              <a:t>。如果调整了纵横轴的比例，那么</a:t>
            </a:r>
            <a:r>
              <a:rPr lang="en-US" altLang="zh-CN" dirty="0" smtClean="0"/>
              <a:t>Button</a:t>
            </a:r>
            <a:r>
              <a:rPr lang="zh-CN" altLang="en-US" dirty="0" smtClean="0"/>
              <a:t>的位置也会随之改变，如下图所示。</a:t>
            </a:r>
          </a:p>
          <a:p>
            <a:r>
              <a:rPr lang="zh-CN" altLang="en-US" dirty="0" smtClean="0"/>
              <a:t>虽然我们将横轴的值拖动到了</a:t>
            </a:r>
            <a:r>
              <a:rPr lang="en-US" altLang="zh-CN" dirty="0" smtClean="0"/>
              <a:t>100</a:t>
            </a:r>
            <a:r>
              <a:rPr lang="zh-CN" altLang="en-US" dirty="0" smtClean="0"/>
              <a:t>，但是</a:t>
            </a:r>
            <a:r>
              <a:rPr lang="en-US" altLang="zh-CN" dirty="0" smtClean="0"/>
              <a:t>Button</a:t>
            </a:r>
            <a:r>
              <a:rPr lang="zh-CN" altLang="en-US" dirty="0" smtClean="0"/>
              <a:t>并没有紧贴到布局的最右侧，这是为什么呢？实际上，</a:t>
            </a:r>
            <a:r>
              <a:rPr lang="en-US" altLang="zh-CN" dirty="0" smtClean="0"/>
              <a:t>Android Studio</a:t>
            </a:r>
            <a:r>
              <a:rPr lang="zh-CN" altLang="en-US" dirty="0" smtClean="0"/>
              <a:t>给控件的每个方向上的约束都默认添加了一个</a:t>
            </a:r>
            <a:r>
              <a:rPr lang="en-US" altLang="zh-CN" dirty="0" smtClean="0"/>
              <a:t>16dp</a:t>
            </a:r>
            <a:r>
              <a:rPr lang="zh-CN" altLang="en-US" dirty="0" smtClean="0"/>
              <a:t>的间距，从</a:t>
            </a:r>
            <a:r>
              <a:rPr lang="en-US" altLang="zh-CN" dirty="0" smtClean="0"/>
              <a:t>Inspector</a:t>
            </a:r>
            <a:r>
              <a:rPr lang="zh-CN" altLang="en-US" dirty="0" smtClean="0"/>
              <a:t>上面也可以明显地看出来这些间距的值。如果这些默认值并不是你想要的，可以直接在</a:t>
            </a:r>
            <a:r>
              <a:rPr lang="en-US" altLang="zh-CN" dirty="0" smtClean="0"/>
              <a:t>Inspector</a:t>
            </a:r>
            <a:r>
              <a:rPr lang="zh-CN" altLang="en-US" dirty="0" smtClean="0"/>
              <a:t>上进行修改，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DE73B6-1C5C-4800-9ED2-C0FEB830F53B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765695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接下来我们再来学习一下位于Inspector最中间的那个正方形区域，它是用来控制控件大小的。一共有三种模式可选，每种模式都使用了一种不同的符号表示，点击符号即可进行切换。</a:t>
            </a:r>
          </a:p>
          <a:p>
            <a:r>
              <a:rPr lang="zh-CN" altLang="en-US" dirty="0" smtClean="0"/>
              <a:t>首先需要说明，在</a:t>
            </a:r>
            <a:r>
              <a:rPr lang="en-US" altLang="zh-CN" dirty="0" err="1" smtClean="0"/>
              <a:t>ConstraintLayout</a:t>
            </a:r>
            <a:r>
              <a:rPr lang="zh-CN" altLang="en-US" dirty="0" smtClean="0"/>
              <a:t>中是有</a:t>
            </a:r>
            <a:r>
              <a:rPr lang="en-US" altLang="zh-CN" dirty="0" smtClean="0"/>
              <a:t>match parent</a:t>
            </a:r>
            <a:r>
              <a:rPr lang="zh-CN" altLang="en-US" dirty="0" smtClean="0"/>
              <a:t>的，只不过用的比较少，因为</a:t>
            </a:r>
            <a:r>
              <a:rPr lang="en-US" altLang="zh-CN" dirty="0" err="1" smtClean="0"/>
              <a:t>ConstraintLayout</a:t>
            </a:r>
            <a:r>
              <a:rPr lang="zh-CN" altLang="en-US" dirty="0" smtClean="0"/>
              <a:t>的一大特点就是为了解决布局嵌套，既然没有了布局嵌套，那么</a:t>
            </a:r>
            <a:r>
              <a:rPr lang="en-US" altLang="zh-CN" dirty="0" smtClean="0"/>
              <a:t>match parent</a:t>
            </a:r>
            <a:r>
              <a:rPr lang="zh-CN" altLang="en-US" dirty="0" smtClean="0"/>
              <a:t>也就没有多大意义了。</a:t>
            </a:r>
          </a:p>
          <a:p>
            <a:r>
              <a:rPr lang="zh-CN" altLang="en-US" dirty="0" smtClean="0"/>
              <a:t>而</a:t>
            </a:r>
            <a:r>
              <a:rPr lang="en-US" altLang="zh-CN" dirty="0" smtClean="0"/>
              <a:t>any size</a:t>
            </a:r>
            <a:r>
              <a:rPr lang="zh-CN" altLang="en-US" dirty="0" smtClean="0"/>
              <a:t>就是用于在</a:t>
            </a:r>
            <a:r>
              <a:rPr lang="en-US" altLang="zh-CN" dirty="0" err="1" smtClean="0"/>
              <a:t>ConstraintLayout</a:t>
            </a:r>
            <a:r>
              <a:rPr lang="zh-CN" altLang="en-US" dirty="0" smtClean="0"/>
              <a:t>中顶替</a:t>
            </a:r>
            <a:r>
              <a:rPr lang="en-US" altLang="zh-CN" dirty="0" smtClean="0"/>
              <a:t>match parent</a:t>
            </a:r>
            <a:r>
              <a:rPr lang="zh-CN" altLang="en-US" dirty="0" smtClean="0"/>
              <a:t>的，先看一下我们怎样使用</a:t>
            </a:r>
            <a:r>
              <a:rPr lang="en-US" altLang="zh-CN" dirty="0" smtClean="0"/>
              <a:t>any size</a:t>
            </a:r>
            <a:r>
              <a:rPr lang="zh-CN" altLang="en-US" dirty="0" smtClean="0"/>
              <a:t>实现和</a:t>
            </a:r>
            <a:r>
              <a:rPr lang="en-US" altLang="zh-CN" dirty="0" smtClean="0"/>
              <a:t>match parent</a:t>
            </a:r>
            <a:r>
              <a:rPr lang="zh-CN" altLang="en-US" dirty="0" smtClean="0"/>
              <a:t>同样的效果吧。比如说我想让</a:t>
            </a:r>
            <a:r>
              <a:rPr lang="en-US" altLang="zh-CN" dirty="0" smtClean="0"/>
              <a:t>Button</a:t>
            </a:r>
            <a:r>
              <a:rPr lang="zh-CN" altLang="en-US" dirty="0" smtClean="0"/>
              <a:t>的宽度充满整个布局，操作如下图所示。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DE73B6-1C5C-4800-9ED2-C0FEB830F53B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100238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这和</a:t>
            </a:r>
            <a:r>
              <a:rPr lang="en-US" altLang="zh-CN" dirty="0" smtClean="0"/>
              <a:t>match parent</a:t>
            </a:r>
            <a:r>
              <a:rPr lang="zh-CN" altLang="en-US" dirty="0" smtClean="0"/>
              <a:t>有什么区别呢？其实最大的区别在于，</a:t>
            </a:r>
            <a:r>
              <a:rPr lang="en-US" altLang="zh-CN" dirty="0" smtClean="0"/>
              <a:t>match parent</a:t>
            </a:r>
            <a:r>
              <a:rPr lang="zh-CN" altLang="en-US" dirty="0" smtClean="0"/>
              <a:t>是用于填充满当前控件的父布局，而</a:t>
            </a:r>
            <a:r>
              <a:rPr lang="en-US" altLang="zh-CN" dirty="0" smtClean="0"/>
              <a:t>any size</a:t>
            </a:r>
            <a:r>
              <a:rPr lang="zh-CN" altLang="en-US" dirty="0" smtClean="0"/>
              <a:t>是用于填充满当前控件的约束规则。举个例子更好理解，如果我们有一个新的</a:t>
            </a:r>
            <a:r>
              <a:rPr lang="en-US" altLang="zh-CN" dirty="0" smtClean="0"/>
              <a:t>Button</a:t>
            </a:r>
            <a:r>
              <a:rPr lang="zh-CN" altLang="en-US" dirty="0" smtClean="0"/>
              <a:t>，它的其中一个约束是添加到当前这个</a:t>
            </a:r>
            <a:r>
              <a:rPr lang="en-US" altLang="zh-CN" dirty="0" smtClean="0"/>
              <a:t>Button</a:t>
            </a:r>
            <a:r>
              <a:rPr lang="zh-CN" altLang="en-US" dirty="0" smtClean="0"/>
              <a:t>上的，那么</a:t>
            </a:r>
            <a:r>
              <a:rPr lang="en-US" altLang="zh-CN" dirty="0" smtClean="0"/>
              <a:t>any size</a:t>
            </a:r>
            <a:r>
              <a:rPr lang="zh-CN" altLang="en-US" dirty="0" smtClean="0"/>
              <a:t>的效果也会发生改变，如下图所示。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DE73B6-1C5C-4800-9ED2-C0FEB830F53B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933484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现在你已经对</a:t>
            </a:r>
            <a:r>
              <a:rPr lang="en-US" altLang="zh-CN" dirty="0" err="1" smtClean="0"/>
              <a:t>ConstraintLayout</a:t>
            </a:r>
            <a:r>
              <a:rPr lang="zh-CN" altLang="en-US" dirty="0" smtClean="0"/>
              <a:t>比较熟悉，并且能使用</a:t>
            </a:r>
            <a:r>
              <a:rPr lang="en-US" altLang="zh-CN" dirty="0" err="1" smtClean="0"/>
              <a:t>ConstraintLayout</a:t>
            </a:r>
            <a:r>
              <a:rPr lang="zh-CN" altLang="en-US" dirty="0" smtClean="0"/>
              <a:t>来编写一些简单的界面了。不过目前有一个问题可能还比较头疼，刚才我们已经实现了让一个按钮居中对齐的功能，如果我们想让两个按钮共同居中对齐该怎么实现呢？</a:t>
            </a:r>
          </a:p>
          <a:p>
            <a:r>
              <a:rPr lang="zh-CN" altLang="en-US" dirty="0" smtClean="0"/>
              <a:t>其实这个需求很常见，比如说在应用的登录界面，都会有一个登录按钮和一个注册按钮，不管它们是水平居中也好还是垂直居中也好，但肯定都是两个按钮共同居中的。</a:t>
            </a:r>
          </a:p>
          <a:p>
            <a:r>
              <a:rPr lang="zh-CN" altLang="en-US" dirty="0" smtClean="0"/>
              <a:t>想要实现这个功能，仅仅用我们刚刚学的那些知识是不够的，这需要用到</a:t>
            </a:r>
            <a:r>
              <a:rPr lang="en-US" altLang="zh-CN" dirty="0" err="1" smtClean="0"/>
              <a:t>ConstraintLayout</a:t>
            </a:r>
            <a:r>
              <a:rPr lang="zh-CN" altLang="en-US" dirty="0" smtClean="0"/>
              <a:t>中的一个新的功能，</a:t>
            </a:r>
            <a:r>
              <a:rPr lang="en-US" altLang="zh-CN" dirty="0" smtClean="0"/>
              <a:t>Guidelines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zh-CN" altLang="en-US" dirty="0" smtClean="0"/>
              <a:t>下面我们还是通过实际操作来学习一下</a:t>
            </a:r>
            <a:r>
              <a:rPr lang="en-US" altLang="zh-CN" dirty="0" smtClean="0"/>
              <a:t>Guidelines</a:t>
            </a:r>
            <a:r>
              <a:rPr lang="zh-CN" altLang="en-US" dirty="0" smtClean="0"/>
              <a:t>的用法吧。比如现在已经向界面中添加了登录和注册这两个按钮，如下图所示。</a:t>
            </a:r>
            <a:endParaRPr lang="en-US" altLang="zh-CN" dirty="0" smtClean="0"/>
          </a:p>
          <a:p>
            <a:r>
              <a:rPr lang="zh-CN" altLang="en-US" dirty="0" smtClean="0"/>
              <a:t>然后我们希望让这两个按钮在水平方向上居中显示，在垂直方向上都距离底部</a:t>
            </a:r>
            <a:r>
              <a:rPr lang="en-US" altLang="zh-CN" dirty="0" smtClean="0"/>
              <a:t>64dp</a:t>
            </a:r>
            <a:r>
              <a:rPr lang="zh-CN" altLang="en-US" dirty="0" smtClean="0"/>
              <a:t>，那么就需要先添加一个垂直方向上的</a:t>
            </a:r>
            <a:r>
              <a:rPr lang="en-US" altLang="zh-CN" dirty="0" smtClean="0"/>
              <a:t>Guideline</a:t>
            </a:r>
            <a:r>
              <a:rPr lang="zh-CN" altLang="en-US" dirty="0" smtClean="0"/>
              <a:t>，如下图所示。</a:t>
            </a:r>
            <a:endParaRPr lang="en-US" altLang="zh-CN" dirty="0" smtClean="0"/>
          </a:p>
          <a:p>
            <a:r>
              <a:rPr lang="zh-CN" altLang="en-US" dirty="0" smtClean="0"/>
              <a:t>我来对上图中的操作进行一下解释。首先点击通知栏中的</a:t>
            </a:r>
            <a:r>
              <a:rPr lang="en-US" altLang="zh-CN" dirty="0" smtClean="0"/>
              <a:t>Guidelines</a:t>
            </a:r>
            <a:r>
              <a:rPr lang="zh-CN" altLang="en-US" dirty="0" smtClean="0"/>
              <a:t>图标可以添加一个垂直或水平方向上的</a:t>
            </a:r>
            <a:r>
              <a:rPr lang="en-US" altLang="zh-CN" dirty="0" smtClean="0"/>
              <a:t>Guideline</a:t>
            </a:r>
            <a:r>
              <a:rPr lang="zh-CN" altLang="en-US" dirty="0" smtClean="0"/>
              <a:t>，这里我们需要的是垂直方向上的。而</a:t>
            </a:r>
            <a:r>
              <a:rPr lang="en-US" altLang="zh-CN" dirty="0" smtClean="0"/>
              <a:t>Guideline</a:t>
            </a:r>
            <a:r>
              <a:rPr lang="zh-CN" altLang="en-US" dirty="0" smtClean="0"/>
              <a:t>默认是使用的</a:t>
            </a:r>
            <a:r>
              <a:rPr lang="en-US" altLang="zh-CN" dirty="0" err="1" smtClean="0"/>
              <a:t>dp</a:t>
            </a:r>
            <a:r>
              <a:rPr lang="zh-CN" altLang="en-US" dirty="0" smtClean="0"/>
              <a:t>尺，我们需要选中</a:t>
            </a:r>
            <a:r>
              <a:rPr lang="en-US" altLang="zh-CN" dirty="0" smtClean="0"/>
              <a:t>Guideline</a:t>
            </a:r>
            <a:r>
              <a:rPr lang="zh-CN" altLang="en-US" dirty="0" smtClean="0"/>
              <a:t>，并点击一下最上面的箭头图标将它改成百分比尺，然后将垂直方向上的</a:t>
            </a:r>
            <a:r>
              <a:rPr lang="en-US" altLang="zh-CN" dirty="0" smtClean="0"/>
              <a:t>Guideline</a:t>
            </a:r>
            <a:r>
              <a:rPr lang="zh-CN" altLang="en-US" dirty="0" smtClean="0"/>
              <a:t>调整到</a:t>
            </a:r>
            <a:r>
              <a:rPr lang="en-US" altLang="zh-CN" dirty="0" smtClean="0"/>
              <a:t>50%</a:t>
            </a:r>
            <a:r>
              <a:rPr lang="zh-CN" altLang="en-US" dirty="0" smtClean="0"/>
              <a:t>的位置，这样就将准备工作做好了。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DE73B6-1C5C-4800-9ED2-C0FEB830F53B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741796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接下来我们开始实现让两个按钮在水平方向上居中显示，并距离底部</a:t>
            </a:r>
            <a:r>
              <a:rPr lang="en-US" altLang="zh-CN" dirty="0" smtClean="0"/>
              <a:t>64dp</a:t>
            </a:r>
            <a:r>
              <a:rPr lang="zh-CN" altLang="en-US" dirty="0" smtClean="0"/>
              <a:t>的功能，如下图所示。</a:t>
            </a:r>
            <a:endParaRPr lang="en-US" altLang="zh-CN" dirty="0" smtClean="0"/>
          </a:p>
          <a:p>
            <a:r>
              <a:rPr lang="zh-CN" altLang="en-US" dirty="0" smtClean="0"/>
              <a:t>可以看到，我们给登录按钮的右边向</a:t>
            </a:r>
            <a:r>
              <a:rPr lang="en-US" altLang="zh-CN" dirty="0" smtClean="0"/>
              <a:t>Guideline</a:t>
            </a:r>
            <a:r>
              <a:rPr lang="zh-CN" altLang="en-US" dirty="0" smtClean="0"/>
              <a:t>添加约束，登录按钮的下面向底部添加约束，并拖动按钮让它距离底部</a:t>
            </a:r>
            <a:r>
              <a:rPr lang="en-US" altLang="zh-CN" dirty="0" smtClean="0"/>
              <a:t>64dp</a:t>
            </a:r>
            <a:r>
              <a:rPr lang="zh-CN" altLang="en-US" dirty="0" smtClean="0"/>
              <a:t>。然后给注册按钮的左边向</a:t>
            </a:r>
            <a:r>
              <a:rPr lang="en-US" altLang="zh-CN" dirty="0" smtClean="0"/>
              <a:t>Guideline</a:t>
            </a:r>
            <a:r>
              <a:rPr lang="zh-CN" altLang="en-US" dirty="0" smtClean="0"/>
              <a:t>添加约束，注册按钮的下面向登录按钮的下面添加约束。这样就实现了让两个按钮在水平方向上居中显示，在垂直方向上都距离底部</a:t>
            </a:r>
            <a:r>
              <a:rPr lang="en-US" altLang="zh-CN" dirty="0" smtClean="0"/>
              <a:t>64dp</a:t>
            </a:r>
            <a:r>
              <a:rPr lang="zh-CN" altLang="en-US" dirty="0" smtClean="0"/>
              <a:t>的功能了。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DE73B6-1C5C-4800-9ED2-C0FEB830F53B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542376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自动添加约束的方式主要有两种，一种叫</a:t>
            </a:r>
            <a:r>
              <a:rPr lang="en-US" altLang="zh-CN" dirty="0" err="1" smtClean="0"/>
              <a:t>Autoconnect</a:t>
            </a:r>
            <a:r>
              <a:rPr lang="zh-CN" altLang="en-US" dirty="0" smtClean="0"/>
              <a:t>，一种叫</a:t>
            </a:r>
            <a:r>
              <a:rPr lang="en-US" altLang="zh-CN" dirty="0" smtClean="0"/>
              <a:t>Inference</a:t>
            </a:r>
            <a:r>
              <a:rPr lang="zh-CN" altLang="en-US" dirty="0" smtClean="0"/>
              <a:t>，我们先来看第一种。</a:t>
            </a:r>
          </a:p>
          <a:p>
            <a:r>
              <a:rPr lang="zh-CN" altLang="en-US" dirty="0" smtClean="0"/>
              <a:t>想要使用</a:t>
            </a:r>
            <a:r>
              <a:rPr lang="en-US" altLang="zh-CN" dirty="0" err="1" smtClean="0"/>
              <a:t>Autoconnect</a:t>
            </a:r>
            <a:r>
              <a:rPr lang="zh-CN" altLang="en-US" dirty="0" smtClean="0"/>
              <a:t>，首先需要在工具栏中将这个功能启用，默认情况下</a:t>
            </a:r>
            <a:r>
              <a:rPr lang="en-US" altLang="zh-CN" dirty="0" err="1" smtClean="0"/>
              <a:t>Autoconnect</a:t>
            </a:r>
            <a:r>
              <a:rPr lang="zh-CN" altLang="en-US" dirty="0" smtClean="0"/>
              <a:t>是不启用的，如下图所示。</a:t>
            </a:r>
          </a:p>
          <a:p>
            <a:r>
              <a:rPr lang="en-US" altLang="zh-CN" dirty="0" err="1" smtClean="0"/>
              <a:t>Autoconnect</a:t>
            </a:r>
            <a:r>
              <a:rPr lang="zh-CN" altLang="en-US" dirty="0" smtClean="0"/>
              <a:t>可以根据我们拖放控件的状态自动判断应该如何添加约束，比如我们将</a:t>
            </a:r>
            <a:r>
              <a:rPr lang="en-US" altLang="zh-CN" dirty="0" smtClean="0"/>
              <a:t>Button</a:t>
            </a:r>
            <a:r>
              <a:rPr lang="zh-CN" altLang="en-US" dirty="0" smtClean="0"/>
              <a:t>放到界面的正中央，那么它的上下左右都会自动地添加上约束，如下图所示。</a:t>
            </a:r>
            <a:endParaRPr lang="en-US" altLang="zh-CN" dirty="0" smtClean="0"/>
          </a:p>
          <a:p>
            <a:r>
              <a:rPr lang="zh-CN" altLang="en-US" dirty="0" smtClean="0"/>
              <a:t>可以看到，只需要将</a:t>
            </a:r>
            <a:r>
              <a:rPr lang="en-US" altLang="zh-CN" dirty="0" smtClean="0"/>
              <a:t>Button</a:t>
            </a:r>
            <a:r>
              <a:rPr lang="zh-CN" altLang="en-US" dirty="0" smtClean="0"/>
              <a:t>拖放到界面上，</a:t>
            </a:r>
            <a:r>
              <a:rPr lang="en-US" altLang="zh-CN" dirty="0" err="1" smtClean="0"/>
              <a:t>Autoconnect</a:t>
            </a:r>
            <a:r>
              <a:rPr lang="zh-CN" altLang="en-US" dirty="0" smtClean="0"/>
              <a:t>会判断我们的意图，并自动给控件添加约束。不过</a:t>
            </a:r>
            <a:r>
              <a:rPr lang="en-US" altLang="zh-CN" dirty="0" err="1" smtClean="0"/>
              <a:t>Autoconnect</a:t>
            </a:r>
            <a:r>
              <a:rPr lang="zh-CN" altLang="en-US" dirty="0" smtClean="0"/>
              <a:t>是无法保证百分百准确判断出我们的意图的，如果自动添加的约束并不是你想要的话，还可以在任何时候进行手动修改。总之，可以把它当成一个辅助工具，但不能完全靠它去添加控件的约束。</a:t>
            </a:r>
          </a:p>
          <a:p>
            <a:r>
              <a:rPr lang="zh-CN" altLang="en-US" dirty="0" smtClean="0"/>
              <a:t>以上是</a:t>
            </a:r>
            <a:r>
              <a:rPr lang="en-US" altLang="zh-CN" dirty="0" err="1" smtClean="0"/>
              <a:t>Autoconnect</a:t>
            </a:r>
            <a:r>
              <a:rPr lang="zh-CN" altLang="en-US" dirty="0" smtClean="0"/>
              <a:t>的用法，接下来我们看一下</a:t>
            </a:r>
            <a:r>
              <a:rPr lang="en-US" altLang="zh-CN" dirty="0" smtClean="0"/>
              <a:t>Inference</a:t>
            </a:r>
            <a:r>
              <a:rPr lang="zh-CN" altLang="en-US" dirty="0" smtClean="0"/>
              <a:t>的用法。</a:t>
            </a:r>
            <a:r>
              <a:rPr lang="en-US" altLang="zh-CN" dirty="0" smtClean="0"/>
              <a:t>Inference</a:t>
            </a:r>
            <a:r>
              <a:rPr lang="zh-CN" altLang="en-US" dirty="0" smtClean="0"/>
              <a:t>也是用于自动添加约束的，但它比</a:t>
            </a:r>
            <a:r>
              <a:rPr lang="en-US" altLang="zh-CN" dirty="0" err="1" smtClean="0"/>
              <a:t>Autoconnect</a:t>
            </a:r>
            <a:r>
              <a:rPr lang="zh-CN" altLang="en-US" dirty="0" smtClean="0"/>
              <a:t>的功能要更为强大，因为</a:t>
            </a:r>
            <a:r>
              <a:rPr lang="en-US" altLang="zh-CN" dirty="0" err="1" smtClean="0"/>
              <a:t>AutoConnect</a:t>
            </a:r>
            <a:r>
              <a:rPr lang="zh-CN" altLang="en-US" dirty="0" smtClean="0"/>
              <a:t>只能给当前操作的控件自动添加约束，而</a:t>
            </a:r>
            <a:r>
              <a:rPr lang="en-US" altLang="zh-CN" dirty="0" smtClean="0"/>
              <a:t>Inference</a:t>
            </a:r>
            <a:r>
              <a:rPr lang="zh-CN" altLang="en-US" dirty="0" smtClean="0"/>
              <a:t>会给当前界面中的所有元素自动添加约束。因而</a:t>
            </a:r>
            <a:r>
              <a:rPr lang="en-US" altLang="zh-CN" dirty="0" smtClean="0"/>
              <a:t>Inference</a:t>
            </a:r>
            <a:r>
              <a:rPr lang="zh-CN" altLang="en-US" dirty="0" smtClean="0"/>
              <a:t>比较适合用来实现复杂度比较高的界面，它可以一键自动生成所有的约束。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DE73B6-1C5C-4800-9ED2-C0FEB830F53B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4589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前面两个程序例子中都是继承了</a:t>
            </a:r>
            <a:r>
              <a:rPr lang="en-US" altLang="zh-CN" dirty="0" err="1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TabActivity</a:t>
            </a:r>
            <a:r>
              <a:rPr lang="zh-CN" altLang="en-US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类，如果不继承它，需要自己写</a:t>
            </a:r>
            <a:r>
              <a:rPr lang="en-US" altLang="zh-CN" dirty="0" err="1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TabHost</a:t>
            </a:r>
            <a:r>
              <a:rPr lang="zh-CN" altLang="en-US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的布局，其中包含了两个必要的子元素：</a:t>
            </a:r>
            <a:r>
              <a:rPr lang="en-US" altLang="zh-CN" dirty="0" err="1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TabWidget</a:t>
            </a:r>
            <a:r>
              <a:rPr lang="zh-CN" altLang="en-US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dirty="0" err="1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FrameLayout</a:t>
            </a:r>
            <a:r>
              <a:rPr lang="zh-CN" altLang="en-US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，其</a:t>
            </a:r>
            <a:r>
              <a:rPr lang="en-US" altLang="zh-CN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id</a:t>
            </a:r>
            <a:r>
              <a:rPr lang="zh-CN" altLang="en-US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都是固定值</a:t>
            </a:r>
            <a:endParaRPr lang="en-US" altLang="zh-CN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DE73B6-1C5C-4800-9ED2-C0FEB830F53B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472393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下面我们就通过一个例子来演示一下</a:t>
            </a:r>
            <a:r>
              <a:rPr lang="en-US" altLang="zh-CN" dirty="0" smtClean="0"/>
              <a:t>Inference</a:t>
            </a:r>
            <a:r>
              <a:rPr lang="zh-CN" altLang="en-US" dirty="0" smtClean="0"/>
              <a:t>的用法，比如界面上现在有两个</a:t>
            </a:r>
            <a:r>
              <a:rPr lang="en-US" altLang="zh-CN" dirty="0" err="1" smtClean="0"/>
              <a:t>TextView</a:t>
            </a:r>
            <a:r>
              <a:rPr lang="zh-CN" altLang="en-US" dirty="0" smtClean="0"/>
              <a:t>，两个</a:t>
            </a:r>
            <a:r>
              <a:rPr lang="en-US" altLang="zh-CN" dirty="0" err="1" smtClean="0"/>
              <a:t>EditText</a:t>
            </a:r>
            <a:r>
              <a:rPr lang="zh-CN" altLang="en-US" dirty="0" smtClean="0"/>
              <a:t>，和两个</a:t>
            </a:r>
            <a:r>
              <a:rPr lang="en-US" altLang="zh-CN" dirty="0" smtClean="0"/>
              <a:t>Button</a:t>
            </a:r>
            <a:r>
              <a:rPr lang="zh-CN" altLang="en-US" dirty="0" smtClean="0"/>
              <a:t>，如下图所示。</a:t>
            </a:r>
            <a:endParaRPr lang="en-US" altLang="zh-CN" dirty="0" smtClean="0"/>
          </a:p>
          <a:p>
            <a:r>
              <a:rPr lang="zh-CN" altLang="en-US" dirty="0" smtClean="0"/>
              <a:t>接下来我们先将各个控件按照界面设计的位置进行摆放，摆放完成之后点击一下工具栏上的</a:t>
            </a:r>
            <a:r>
              <a:rPr lang="en-US" altLang="zh-CN" dirty="0" smtClean="0"/>
              <a:t>Infer Constraints</a:t>
            </a:r>
            <a:r>
              <a:rPr lang="zh-CN" altLang="en-US" dirty="0" smtClean="0"/>
              <a:t>按钮，就能为所有控件自动添加约束了，如下图所示。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DE73B6-1C5C-4800-9ED2-C0FEB830F53B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16965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瞬间感觉懵逼了，这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真会玩，我们知道</a:t>
            </a:r>
            <a:r>
              <a:rPr lang="zh-CN" altLang="zh-CN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因为</a:t>
            </a:r>
            <a:r>
              <a:rPr lang="en-US" altLang="zh-CN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Java SE知识库"/>
              </a:rPr>
              <a:t>Java</a:t>
            </a:r>
            <a:r>
              <a:rPr lang="zh-CN" altLang="zh-CN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语言是支持双字符的，所以可以将包名，类名，变量名，方法名定义成中文，或者其他国家的语言都可以的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。所以本身这种做法是不会运行报错的，比如下面我们新建一个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工程看一下效果：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0A50C1-D054-4C9C-93B7-994FD981866B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36464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0A50C1-D054-4C9C-93B7-994FD981866B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93345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运行是没有任何问题的。看到这里的时候觉得很好奇，所以就先没去看他的源码了，而是想着怎么实现这种混淆的功能。下面就来介绍一下这种高度混淆的原理：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0A50C1-D054-4C9C-93B7-994FD981866B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40569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首先我们知道每个正式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发布之前都会进行代码混淆，而关于混淆的知识点，可以自行搜索了解了，混淆有很多好处，优化代码，增加安全性等，而混淆一般是采用了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proguard.jar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工具，这个工具混淆之后的代码默认都是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26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个大小写字母，所以如果想把代码混淆成中文，那么就需要对这个工具下手。幸好这个工具是开源的，所以从网上搜他的源码下载下来，导入工程即可：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0A50C1-D054-4C9C-93B7-994FD981866B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5641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找到入口类</a:t>
            </a: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Proguard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，这里为了演示方便，咋们就直接模拟一个命令直接运行看效果，关于命令后面会说到。这里有一个解析命令的类功能：</a:t>
            </a:r>
          </a:p>
          <a:p>
            <a:r>
              <a:rPr lang="en-US" altLang="zh-CN" dirty="0" smtClean="0"/>
              <a:t>---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0A50C1-D054-4C9C-93B7-994FD981866B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97620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这里可以看到混淆规则，也就是我们一般用到的</a:t>
            </a: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proguard.cfg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文件，后面会介绍这个文件内容。那么下面我们就不要在深入代码了，直接找到混淆代码的地方即可，可以通过包名中有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obfuscate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快速找到这个类：</a:t>
            </a: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SimpleNameFactory</a:t>
            </a:r>
            <a:endParaRPr lang="zh-CN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0A50C1-D054-4C9C-93B7-994FD981866B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29190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CN" altLang="en-US" smtClean="0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C587F-820C-4ADB-BFF2-7A84C4D43E30}" type="datetimeFigureOut">
              <a:rPr lang="zh-CN" altLang="en-US" smtClean="0"/>
              <a:t>2017/4/15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A2AB0-FFFF-44DE-8E9B-4C79E406F8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26575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C587F-820C-4ADB-BFF2-7A84C4D43E30}" type="datetimeFigureOut">
              <a:rPr lang="zh-CN" altLang="en-US" smtClean="0"/>
              <a:t>2017/4/15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A2AB0-FFFF-44DE-8E9B-4C79E406F8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30704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C587F-820C-4ADB-BFF2-7A84C4D43E30}" type="datetimeFigureOut">
              <a:rPr lang="zh-CN" altLang="en-US" smtClean="0"/>
              <a:t>2017/4/15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A2AB0-FFFF-44DE-8E9B-4C79E406F8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78056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CN" altLang="en-US" smtClean="0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C587F-820C-4ADB-BFF2-7A84C4D43E30}" type="datetimeFigureOut">
              <a:rPr lang="zh-CN" altLang="en-US" smtClean="0"/>
              <a:t>2017/4/15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A2AB0-FFFF-44DE-8E9B-4C79E406F8A3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10533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C587F-820C-4ADB-BFF2-7A84C4D43E30}" type="datetimeFigureOut">
              <a:rPr lang="zh-CN" altLang="en-US" smtClean="0"/>
              <a:t>2017/4/15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A2AB0-FFFF-44DE-8E9B-4C79E406F8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57713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C587F-820C-4ADB-BFF2-7A84C4D43E30}" type="datetimeFigureOut">
              <a:rPr lang="zh-CN" altLang="en-US" smtClean="0"/>
              <a:t>2017/4/15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A2AB0-FFFF-44DE-8E9B-4C79E406F8A3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54767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C587F-820C-4ADB-BFF2-7A84C4D43E30}" type="datetimeFigureOut">
              <a:rPr lang="zh-CN" altLang="en-US" smtClean="0"/>
              <a:t>2017/4/15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A2AB0-FFFF-44DE-8E9B-4C79E406F8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977239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C587F-820C-4ADB-BFF2-7A84C4D43E30}" type="datetimeFigureOut">
              <a:rPr lang="zh-CN" altLang="en-US" smtClean="0"/>
              <a:t>2017/4/15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A2AB0-FFFF-44DE-8E9B-4C79E406F8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86451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C587F-820C-4ADB-BFF2-7A84C4D43E30}" type="datetimeFigureOut">
              <a:rPr lang="zh-CN" altLang="en-US" smtClean="0"/>
              <a:t>2017/4/15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A2AB0-FFFF-44DE-8E9B-4C79E406F8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70491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C587F-820C-4ADB-BFF2-7A84C4D43E30}" type="datetimeFigureOut">
              <a:rPr lang="zh-CN" altLang="en-US" smtClean="0"/>
              <a:t>2017/4/15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A2AB0-FFFF-44DE-8E9B-4C79E406F8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4645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4C9C587F-820C-4ADB-BFF2-7A84C4D43E30}" type="datetimeFigureOut">
              <a:rPr lang="zh-CN" altLang="en-US" smtClean="0"/>
              <a:t>2017/4/15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5AA2AB0-FFFF-44DE-8E9B-4C79E406F8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2037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C587F-820C-4ADB-BFF2-7A84C4D43E30}" type="datetimeFigureOut">
              <a:rPr lang="zh-CN" altLang="en-US" smtClean="0"/>
              <a:t>2017/4/15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A2AB0-FFFF-44DE-8E9B-4C79E406F8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760733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C587F-820C-4ADB-BFF2-7A84C4D43E30}" type="datetimeFigureOut">
              <a:rPr lang="zh-CN" altLang="en-US" smtClean="0"/>
              <a:t>2017/4/15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A2AB0-FFFF-44DE-8E9B-4C79E406F8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185634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C587F-820C-4ADB-BFF2-7A84C4D43E30}" type="datetimeFigureOut">
              <a:rPr lang="zh-CN" altLang="en-US" smtClean="0"/>
              <a:t>2017/4/15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A2AB0-FFFF-44DE-8E9B-4C79E406F8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505595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C587F-820C-4ADB-BFF2-7A84C4D43E30}" type="datetimeFigureOut">
              <a:rPr lang="zh-CN" altLang="en-US" smtClean="0"/>
              <a:t>2017/4/15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A2AB0-FFFF-44DE-8E9B-4C79E406F8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65811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C587F-820C-4ADB-BFF2-7A84C4D43E30}" type="datetimeFigureOut">
              <a:rPr lang="zh-CN" altLang="en-US" smtClean="0"/>
              <a:t>2017/4/15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A2AB0-FFFF-44DE-8E9B-4C79E406F8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74050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C587F-820C-4ADB-BFF2-7A84C4D43E30}" type="datetimeFigureOut">
              <a:rPr lang="zh-CN" altLang="en-US" smtClean="0"/>
              <a:t>2017/4/15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A2AB0-FFFF-44DE-8E9B-4C79E406F8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68006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C587F-820C-4ADB-BFF2-7A84C4D43E30}" type="datetimeFigureOut">
              <a:rPr lang="zh-CN" altLang="en-US" smtClean="0"/>
              <a:t>2017/4/15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A2AB0-FFFF-44DE-8E9B-4C79E406F8A3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54092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C587F-820C-4ADB-BFF2-7A84C4D43E30}" type="datetimeFigureOut">
              <a:rPr lang="zh-CN" altLang="en-US" smtClean="0"/>
              <a:t>2017/4/15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A2AB0-FFFF-44DE-8E9B-4C79E406F8A3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1698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C587F-820C-4ADB-BFF2-7A84C4D43E30}" type="datetimeFigureOut">
              <a:rPr lang="zh-CN" altLang="en-US" smtClean="0"/>
              <a:t>2017/4/15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A2AB0-FFFF-44DE-8E9B-4C79E406F8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69344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C587F-820C-4ADB-BFF2-7A84C4D43E30}" type="datetimeFigureOut">
              <a:rPr lang="zh-CN" altLang="en-US" smtClean="0"/>
              <a:t>2017/4/15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A2AB0-FFFF-44DE-8E9B-4C79E406F8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83177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C587F-820C-4ADB-BFF2-7A84C4D43E30}" type="datetimeFigureOut">
              <a:rPr lang="zh-CN" altLang="en-US" smtClean="0"/>
              <a:t>2017/4/15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A2AB0-FFFF-44DE-8E9B-4C79E406F8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9041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C9C587F-820C-4ADB-BFF2-7A84C4D43E30}" type="datetimeFigureOut">
              <a:rPr lang="zh-CN" altLang="en-US" smtClean="0"/>
              <a:t>2017/4/15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AA2AB0-FFFF-44DE-8E9B-4C79E406F8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06751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4C9C587F-820C-4ADB-BFF2-7A84C4D43E30}" type="datetimeFigureOut">
              <a:rPr lang="zh-CN" altLang="en-US" smtClean="0"/>
              <a:t>2017/4/15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65AA2AB0-FFFF-44DE-8E9B-4C79E406F8A3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60653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5" r:id="rId1"/>
    <p:sldLayoutId id="2147483816" r:id="rId2"/>
    <p:sldLayoutId id="2147483817" r:id="rId3"/>
    <p:sldLayoutId id="2147483818" r:id="rId4"/>
    <p:sldLayoutId id="2147483819" r:id="rId5"/>
    <p:sldLayoutId id="2147483820" r:id="rId6"/>
    <p:sldLayoutId id="2147483821" r:id="rId7"/>
    <p:sldLayoutId id="2147483822" r:id="rId8"/>
    <p:sldLayoutId id="2147483823" r:id="rId9"/>
    <p:sldLayoutId id="2147483824" r:id="rId10"/>
    <p:sldLayoutId id="2147483825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6.gi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3.gif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gi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gi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gi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39.gif"/><Relationship Id="rId4" Type="http://schemas.openxmlformats.org/officeDocument/2006/relationships/image" Target="../media/image38.gi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1.gi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安卓技术分享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92673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sz="4000" b="1" u="sng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lang="zh-CN" altLang="zh-CN" sz="4000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语言是支持双字符的，所以可以将包名，类名，变量名，方法名定义成中文，或者其他国家的语言</a:t>
            </a:r>
            <a:r>
              <a:rPr lang="zh-CN" altLang="zh-CN" sz="4000" b="1" dirty="0" smtClean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都</a:t>
            </a:r>
            <a:r>
              <a:rPr lang="en-US" altLang="zh-CN" sz="4000" b="1" dirty="0" smtClean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++++++</a:t>
            </a:r>
            <a:br>
              <a:rPr lang="en-US" altLang="zh-CN" sz="4000" b="1" dirty="0" smtClean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zh-CN" sz="4000" b="1" dirty="0" smtClean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可以</a:t>
            </a:r>
            <a:r>
              <a:rPr lang="zh-CN" altLang="zh-CN" sz="4000" b="1" dirty="0" smtClean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sz="4000" b="1" dirty="0" smtClean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84692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http://img.blog.csdn.net/20170312155535939?watermark/2/text/aHR0cDovL2Jsb2cuY3Nkbi5uZXQvamlhbmd3ZWkwOTEwNDEwMDAz/font/5a6L5L2T/fontsize/400/fill/I0JBQkFCMA==/dissolve/70/gravity/Center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68" y="116632"/>
            <a:ext cx="11233248" cy="64807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7747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sz="7200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proguard.jar</a:t>
            </a:r>
            <a:r>
              <a:rPr lang="zh-CN" altLang="zh-CN" sz="7200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工具</a:t>
            </a:r>
            <a:endParaRPr lang="zh-CN" altLang="en-US" sz="7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17540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http://img.blog.csdn.net/20170312161132603?watermark/2/text/aHR0cDovL2Jsb2cuY3Nkbi5uZXQvamlhbmd3ZWkwOTEwNDEwMDAz/font/5a6L5L2T/fontsize/400/fill/I0JBQkFCMA==/dissolve/70/gravity/Center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1012" y="592176"/>
            <a:ext cx="8676222" cy="51990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28824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http://img.blog.csdn.net/20170312161232214?watermark/2/text/aHR0cDovL2Jsb2cuY3Nkbi5uZXQvamlhbmd3ZWkwOTEwNDEwMDAz/font/5a6L5L2T/fontsize/400/fill/I0JBQkFCMA==/dissolve/70/gravity/Center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440" y="548680"/>
            <a:ext cx="9865096" cy="57606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04473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http://img.blog.csdn.net/20170312161350668?watermark/2/text/aHR0cDovL2Jsb2cuY3Nkbi5uZXQvamlhbmd3ZWkwOTEwNDEwMDAz/font/5a6L5L2T/fontsize/400/fill/I0JBQkFCMA==/dissolve/70/gravity/Center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3472" y="116632"/>
            <a:ext cx="4824536" cy="6624736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图片 4" descr="http://img.blog.csdn.net/20170312161437452?watermark/2/text/aHR0cDovL2Jsb2cuY3Nkbi5uZXQvamlhbmd3ZWkwOTEwNDEwMDAz/font/5a6L5L2T/fontsize/400/fill/I0JBQkFCMA==/dissolve/70/gravity/Center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8008" y="116632"/>
            <a:ext cx="5904656" cy="4104456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图片 6" descr="http://img.blog.csdn.net/20170312161440888?watermark/2/text/aHR0cDovL2Jsb2cuY3Nkbi5uZXQvamlhbmd3ZWkwOTEwNDEwMDAz/font/5a6L5L2T/fontsize/400/fill/I0JBQkFCMA==/dissolve/70/gravity/Center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7808" y="4429668"/>
            <a:ext cx="7581900" cy="10515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94936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 descr="http://img.blog.csdn.net/20170312161837516?watermark/2/text/aHR0cDovL2Jsb2cuY3Nkbi5uZXQvamlhbmd3ZWkwOTEwNDEwMDAz/font/5a6L5L2T/fontsize/400/fill/I0JBQkFCMA==/dissolve/70/gravity/Center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1012" y="603427"/>
            <a:ext cx="4297680" cy="34518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图片 4" descr="http://img.blog.csdn.net/20170312161916673?watermark/2/text/aHR0cDovL2Jsb2cuY3Nkbi5uZXQvamlhbmd3ZWkwOTEwNDEwMDAz/font/5a6L5L2T/fontsize/400/fill/I0JBQkFCMA==/dissolve/70/gravity/Center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0910" y="4222203"/>
            <a:ext cx="6477000" cy="1402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图片 5" descr="http://img.blog.csdn.net/20170312161920329?watermark/2/text/aHR0cDovL2Jsb2cuY3Nkbi5uZXQvamlhbmd3ZWkwOTEwNDEwMDAz/font/5a6L5L2T/fontsize/400/fill/I0JBQkFCMA==/dissolve/70/gravity/Center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2104" y="669807"/>
            <a:ext cx="2952328" cy="348513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02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040258" y="1206991"/>
            <a:ext cx="8676222" cy="3200400"/>
          </a:xfrm>
        </p:spPr>
        <p:txBody>
          <a:bodyPr>
            <a:normAutofit/>
          </a:bodyPr>
          <a:lstStyle/>
          <a:p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修改混淆规则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76953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 descr="http://img.blog.csdn.net/20170312162116991?watermark/2/text/aHR0cDovL2Jsb2cuY3Nkbi5uZXQvamlhbmd3ZWkwOTEwNDEwMDAz/font/5a6L5L2T/fontsize/400/fill/I0JBQkFCMA==/dissolve/70/gravity/Center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376" y="145911"/>
            <a:ext cx="6774180" cy="3749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图片 5" descr="http://img.blog.csdn.net/20170312162209789?watermark/2/text/aHR0cDovL2Jsb2cuY3Nkbi5uZXQvamlhbmd3ZWkwOTEwNDEwMDAz/font/5a6L5L2T/fontsize/400/fill/I0JBQkFCMA==/dissolve/70/gravity/Center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4240" y="144780"/>
            <a:ext cx="4937760" cy="3741419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图片 6" descr="http://img.blog.csdn.net/20170312162359379?watermark/2/text/aHR0cDovL2Jsb2cuY3Nkbi5uZXQvamlhbmd3ZWkwOTEwNDEwMDAz/font/5a6L5L2T/fontsize/400/fill/I0JBQkFCMA==/dissolve/70/gravity/Center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159" y="3886200"/>
            <a:ext cx="7680960" cy="278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图片 7" descr="http://img.blog.csdn.net/20170312162457699?watermark/2/text/aHR0cDovL2Jsb2cuY3Nkbi5uZXQvamlhbmd3ZWkwOTEwNDEwMDAz/font/5a6L5L2T/fontsize/400/fill/I0JBQkFCMA==/dissolve/70/gravity/Center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9902" y="3902333"/>
            <a:ext cx="3216582" cy="263039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87236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60548" y="2179155"/>
            <a:ext cx="8676222" cy="3200400"/>
          </a:xfrm>
        </p:spPr>
        <p:txBody>
          <a:bodyPr>
            <a:normAutofit/>
          </a:bodyPr>
          <a:lstStyle/>
          <a:p>
            <a:r>
              <a:rPr lang="zh-CN" altLang="en-US" sz="8000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运行混淆工具</a:t>
            </a:r>
            <a:br>
              <a:rPr lang="zh-CN" altLang="en-US" sz="8000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endParaRPr lang="zh-CN" altLang="en-US" sz="8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03787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583708" y="1791856"/>
            <a:ext cx="905163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Android</a:t>
            </a:r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标签页介绍</a:t>
            </a:r>
            <a:endParaRPr lang="en-US" altLang="zh-CN" sz="3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zh-CN" sz="3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APK</a:t>
            </a:r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混淆成中文代码</a:t>
            </a:r>
            <a:endParaRPr lang="en-US" altLang="zh-CN" sz="3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zh-CN" sz="3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sz="32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ConstraintLayout</a:t>
            </a:r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介绍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7235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http://img.blog.csdn.net/20170312163018284?watermark/2/text/aHR0cDovL2Jsb2cuY3Nkbi5uZXQvamlhbmd3ZWkwOTEwNDEwMDAz/font/5a6L5L2T/fontsize/400/fill/I0JBQkFCMA==/dissolve/70/gravity/Center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440" y="571501"/>
            <a:ext cx="4247588" cy="3276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图片 4" descr="http://img.blog.csdn.net/20170312165249641?watermark/2/text/aHR0cDovL2Jsb2cuY3Nkbi5uZXQvamlhbmd3ZWkwOTEwNDEwMDAz/font/5a6L5L2T/fontsize/400/fill/I0JBQkFCMA==/dissolve/70/gravity/Center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850" y="601874"/>
            <a:ext cx="5134383" cy="41071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图片 5" descr="http://img.blog.csdn.net/20170312165459549?watermark/2/text/aHR0cDovL2Jsb2cuY3Nkbi5uZXQvamlhbmd3ZWkwOTEwNDEwMDAz/font/5a6L5L2T/fontsize/400/fill/I0JBQkFCMA==/dissolve/70/gravity/Center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439" y="3848100"/>
            <a:ext cx="4247590" cy="23248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81754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http://img.blog.csdn.net/20170312165800348?watermark/2/text/aHR0cDovL2Jsb2cuY3Nkbi5uZXQvamlhbmd3ZWkwOTEwNDEwMDAz/font/5a6L5L2T/fontsize/400/fill/I0JBQkFCMA==/dissolve/70/gravity/Center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3472" y="202332"/>
            <a:ext cx="9218070" cy="645333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23834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757889" y="1196752"/>
            <a:ext cx="8676222" cy="3200400"/>
          </a:xfrm>
        </p:spPr>
        <p:txBody>
          <a:bodyPr>
            <a:normAutofit/>
          </a:bodyPr>
          <a:lstStyle/>
          <a:p>
            <a:r>
              <a:rPr lang="zh-CN" altLang="en-US" sz="8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  <a:endParaRPr lang="zh-CN" altLang="en-US" sz="8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68587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343472" y="1196752"/>
            <a:ext cx="9721080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1</a:t>
            </a:r>
            <a:r>
              <a:rPr lang="zh-CN" altLang="zh-CN" sz="28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、本文主要是利用</a:t>
            </a:r>
            <a:r>
              <a:rPr lang="en-US" altLang="zh-CN" sz="2800" b="1" kern="0" dirty="0" err="1"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proguard</a:t>
            </a:r>
            <a:r>
              <a:rPr lang="zh-CN" altLang="zh-CN" sz="28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是开源项目，修改他的混淆代码达到我们的目的。</a:t>
            </a:r>
            <a:endParaRPr lang="zh-CN" altLang="zh-CN" sz="2800" b="1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en-US" altLang="zh-CN" sz="28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2</a:t>
            </a:r>
            <a:r>
              <a:rPr lang="zh-CN" altLang="zh-CN" sz="28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、本文是将其代码改成中文语言的，而从我们分析的过程中可以知道，可以变成其他国家的语言都是可以的。</a:t>
            </a:r>
            <a:endParaRPr lang="zh-CN" altLang="zh-CN" sz="2800" b="1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en-US" altLang="zh-CN" sz="28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3</a:t>
            </a:r>
            <a:r>
              <a:rPr lang="zh-CN" altLang="zh-CN" sz="28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、本文为了方便就随机生成一个五字词语，而如果你想生成一些有规则有个性的词语，可以自定义一个词语库，然后随机取即可。</a:t>
            </a:r>
            <a:endParaRPr lang="zh-CN" altLang="zh-CN" sz="2800" b="1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en-US" altLang="zh-CN" sz="28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4</a:t>
            </a:r>
            <a:r>
              <a:rPr lang="zh-CN" altLang="zh-CN" sz="28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、本文为了演示方便，就没有正式的编写一个编译脚本，而是通过简单粗暴的方式混淆</a:t>
            </a:r>
            <a:r>
              <a:rPr lang="en-US" altLang="zh-CN" sz="28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jar</a:t>
            </a:r>
            <a:r>
              <a:rPr lang="zh-CN" altLang="zh-CN" sz="28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方式进行操作。</a:t>
            </a:r>
            <a:endParaRPr lang="zh-CN" altLang="zh-CN" sz="2800" b="1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en-US" altLang="zh-CN" sz="28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5</a:t>
            </a:r>
            <a:r>
              <a:rPr lang="zh-CN" altLang="zh-CN" sz="28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、这种高度混淆对于反编译之后代码阅读难度有一定的增强，因为看惯了英文，一下子看中文反而不习惯了。</a:t>
            </a:r>
            <a:endParaRPr lang="zh-CN" altLang="zh-CN" sz="2800" b="1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573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ConstraintLayout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介绍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优点：</a:t>
            </a:r>
            <a:endParaRPr lang="en-US" altLang="zh-CN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b="1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ConstraintLayout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非常适合使用可视化的方式来编写界面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可以有效地解决布局嵌套过多的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问题</a:t>
            </a:r>
            <a:endParaRPr lang="en-US" altLang="zh-CN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为了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要使用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ConstraintLayout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，我们需要在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app/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build.gradle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文件中添加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ConstraintLayout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的依赖，如下所示。</a:t>
            </a: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dependencies { compile 'com.android.support.constraint:constraint-layout:1.0.0-beta4' 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}  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42321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450" y="422546"/>
            <a:ext cx="9945788" cy="5910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189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8603" y="247093"/>
            <a:ext cx="7584763" cy="6147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963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029" y="1524090"/>
            <a:ext cx="6181725" cy="501015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949124" y="428263"/>
            <a:ext cx="70605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基本操作</a:t>
            </a:r>
          </a:p>
        </p:txBody>
      </p:sp>
    </p:spTree>
    <p:extLst>
      <p:ext uri="{BB962C8B-B14F-4D97-AF65-F5344CB8AC3E}">
        <p14:creationId xmlns:p14="http://schemas.microsoft.com/office/powerpoint/2010/main" val="148112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7599" y="1037923"/>
            <a:ext cx="6682391" cy="5469708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36608" y="266218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添加约束</a:t>
            </a:r>
            <a:endParaRPr lang="zh-CN" altLang="en-US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63561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26122" y="355905"/>
            <a:ext cx="6096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4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删除约束</a:t>
            </a:r>
            <a:endParaRPr lang="zh-CN" altLang="en-US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364" y="1063791"/>
            <a:ext cx="5954383" cy="49203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4746" y="1029400"/>
            <a:ext cx="5996001" cy="4954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386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Android Tab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标签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buFont typeface="Wingdings" panose="05000000000000000000" pitchFamily="2" charset="2"/>
              <a:buChar char="l"/>
            </a:pP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buFont typeface="Wingdings" panose="05000000000000000000" pitchFamily="2" charset="2"/>
              <a:buChar char="l"/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实现方法：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TabActivity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TabHost.TabContentFactory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不继承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TabActivity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2086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698421" y="454951"/>
            <a:ext cx="282986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4000" b="1" dirty="0"/>
              <a:t>Inspector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326" y="1162837"/>
            <a:ext cx="2552700" cy="53530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4385" y="1032859"/>
            <a:ext cx="4081281" cy="5071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888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9073" y="1410746"/>
            <a:ext cx="8175788" cy="5447254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354238" y="393539"/>
            <a:ext cx="50002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横纵轴</a:t>
            </a:r>
            <a:endParaRPr lang="zh-CN" altLang="en-US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85909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279111" y="165486"/>
            <a:ext cx="10019435" cy="1938992"/>
            <a:chOff x="1646093" y="1457359"/>
            <a:chExt cx="8162925" cy="1938992"/>
          </a:xfrm>
        </p:grpSpPr>
        <p:sp>
          <p:nvSpPr>
            <p:cNvPr id="2" name="Rectangle 1"/>
            <p:cNvSpPr>
              <a:spLocks noChangeArrowheads="1"/>
            </p:cNvSpPr>
            <p:nvPr/>
          </p:nvSpPr>
          <p:spPr bwMode="auto">
            <a:xfrm>
              <a:off x="1646093" y="1457359"/>
              <a:ext cx="8162925" cy="19389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tabLst/>
              </a:pPr>
              <a:r>
                <a:rPr kumimoji="0" lang="zh-CN" altLang="zh-CN" sz="24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   </a:t>
              </a:r>
              <a:r>
                <a:rPr kumimoji="0" lang="en-US" altLang="zh-CN" sz="24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    	</a:t>
              </a:r>
              <a:r>
                <a:rPr kumimoji="0" lang="zh-CN" altLang="zh-CN" sz="24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表示wrap content   </a:t>
              </a:r>
              <a:r>
                <a:rPr kumimoji="0" lang="en-US" altLang="zh-CN" sz="24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    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tabLst/>
              </a:pPr>
              <a:r>
                <a:rPr lang="en-US" altLang="zh-CN" sz="2400" dirty="0">
                  <a:latin typeface="Arial" panose="020B0604020202020204" pitchFamily="34" charset="0"/>
                </a:rPr>
                <a:t>	</a:t>
              </a:r>
              <a:r>
                <a:rPr kumimoji="0" lang="zh-CN" altLang="zh-CN" sz="24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表示固定值，也就是给控件指定了一个固定的长度或者宽度值。 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tabLst/>
              </a:pPr>
              <a:r>
                <a:rPr kumimoji="0" lang="zh-CN" altLang="zh-CN" sz="24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  </a:t>
              </a:r>
              <a:r>
                <a:rPr lang="en-US" altLang="zh-CN" sz="2400" dirty="0">
                  <a:latin typeface="Arial" panose="020B0604020202020204" pitchFamily="34" charset="0"/>
                </a:rPr>
                <a:t> </a:t>
              </a:r>
              <a:r>
                <a:rPr lang="en-US" altLang="zh-CN" sz="2400" dirty="0" smtClean="0">
                  <a:latin typeface="Arial" panose="020B0604020202020204" pitchFamily="34" charset="0"/>
                </a:rPr>
                <a:t>        </a:t>
              </a:r>
              <a:r>
                <a:rPr kumimoji="0" lang="zh-CN" altLang="zh-CN" sz="24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表示any size，它有点类似于match parent，但和match parent并</a:t>
              </a:r>
              <a:r>
                <a:rPr kumimoji="0" lang="en-US" altLang="zh-CN" sz="24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	</a:t>
              </a:r>
              <a:r>
                <a:rPr kumimoji="0" lang="zh-CN" altLang="zh-CN" sz="24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不一样 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zh-CN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grpSp>
          <p:nvGrpSpPr>
            <p:cNvPr id="3" name="组合 2"/>
            <p:cNvGrpSpPr/>
            <p:nvPr/>
          </p:nvGrpSpPr>
          <p:grpSpPr>
            <a:xfrm>
              <a:off x="1699007" y="1584043"/>
              <a:ext cx="610243" cy="965870"/>
              <a:chOff x="195789" y="-909774"/>
              <a:chExt cx="610243" cy="965870"/>
            </a:xfrm>
          </p:grpSpPr>
          <p:pic>
            <p:nvPicPr>
              <p:cNvPr id="2050" name="Picture 2" descr="http://img.blog.csdn.net/20170131170403918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5789" y="-909774"/>
                <a:ext cx="610242" cy="23622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1" name="Picture 3" descr="http://img.blog.csdn.net/20170131173104320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5789" y="-569552"/>
                <a:ext cx="610242" cy="24409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2" name="Picture 4" descr="http://img.blog.csdn.net/20170131173220664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5790" y="-180324"/>
                <a:ext cx="610242" cy="23642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632" y="1840723"/>
            <a:ext cx="6774732" cy="4513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532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910360" y="300942"/>
            <a:ext cx="82683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en-US" altLang="zh-CN" sz="4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ny size </a:t>
            </a:r>
            <a:r>
              <a:rPr lang="zh-CN" altLang="en-US" sz="4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和 </a:t>
            </a:r>
            <a:r>
              <a:rPr lang="en-US" altLang="zh-CN" sz="4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match parent</a:t>
            </a:r>
            <a:r>
              <a:rPr lang="zh-CN" altLang="en-US" sz="4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区别</a:t>
            </a:r>
            <a:endParaRPr lang="zh-CN" altLang="en-US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360" y="1309928"/>
            <a:ext cx="8658225" cy="488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614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90213" y="122443"/>
            <a:ext cx="244009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b="1" dirty="0"/>
              <a:t>Guidelines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912" y="366288"/>
            <a:ext cx="7592992" cy="6159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466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328" y="730652"/>
            <a:ext cx="8806405" cy="5626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363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06098" y="396962"/>
            <a:ext cx="701922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自动添加</a:t>
            </a:r>
            <a:r>
              <a:rPr lang="zh-CN" altLang="en-US" sz="4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约束 </a:t>
            </a:r>
            <a:r>
              <a:rPr lang="en-US" altLang="zh-CN" sz="4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: </a:t>
            </a:r>
            <a:r>
              <a:rPr lang="en-US" altLang="zh-CN" sz="40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Autoconnect</a:t>
            </a:r>
            <a:endParaRPr lang="zh-CN" altLang="en-US" sz="4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9587" y="1490783"/>
            <a:ext cx="4320247" cy="939901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6599" y="1104848"/>
            <a:ext cx="7391400" cy="53054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6599" y="1104847"/>
            <a:ext cx="7391400" cy="530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791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16374" y="452344"/>
            <a:ext cx="875817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4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自动添加约束 </a:t>
            </a:r>
            <a:r>
              <a:rPr lang="en-US" altLang="zh-CN" sz="4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:Inference</a:t>
            </a:r>
            <a:endParaRPr lang="zh-CN" altLang="en-US" sz="40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5934" y="1353213"/>
            <a:ext cx="6298617" cy="515124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4001" y="1353213"/>
            <a:ext cx="7391400" cy="530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020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197033" y="2777923"/>
            <a:ext cx="983848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谢谢</a:t>
            </a:r>
            <a:endParaRPr lang="zh-CN" altLang="en-US" sz="6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47973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6447" y="92598"/>
            <a:ext cx="6152909" cy="6152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160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lang="en-US" altLang="zh-CN" b="1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TabActivity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buFont typeface="Wingdings" panose="05000000000000000000" pitchFamily="2" charset="2"/>
              <a:buChar char="l"/>
            </a:pPr>
            <a:r>
              <a:rPr lang="zh-CN" altLang="zh-CN" sz="20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zh-CN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public</a:t>
            </a:r>
            <a:r>
              <a:rPr lang="zh-CN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zh-CN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HelloTabActivity </a:t>
            </a:r>
            <a:r>
              <a:rPr lang="zh-CN" altLang="zh-CN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extends</a:t>
            </a:r>
            <a:r>
              <a:rPr lang="zh-CN" altLang="zh-CN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TabActivity</a:t>
            </a:r>
            <a:r>
              <a:rPr lang="zh-CN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20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buFont typeface="Wingdings" panose="05000000000000000000" pitchFamily="2" charset="2"/>
              <a:buChar char="l"/>
            </a:pPr>
            <a:r>
              <a:rPr lang="en-US" altLang="zh-CN" sz="2000" dirty="0" err="1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Oncreate</a:t>
            </a:r>
            <a:r>
              <a:rPr lang="zh-CN" altLang="en-US" sz="20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中：</a:t>
            </a:r>
            <a:endParaRPr lang="en-US" altLang="zh-CN" sz="20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>
              <a:buFont typeface="Wingdings" panose="05000000000000000000" pitchFamily="2" charset="2"/>
              <a:buChar char="l"/>
            </a:pPr>
            <a:r>
              <a:rPr lang="en-US" altLang="zh-CN" sz="2000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TabHost</a:t>
            </a:r>
            <a:r>
              <a:rPr lang="en-US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tabHost</a:t>
            </a:r>
            <a:r>
              <a:rPr lang="en-US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= </a:t>
            </a:r>
            <a:r>
              <a:rPr lang="en-US" altLang="zh-CN" sz="2000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getTabHost</a:t>
            </a:r>
            <a:r>
              <a:rPr lang="en-US" altLang="zh-CN" sz="20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();                  </a:t>
            </a:r>
            <a:r>
              <a:rPr lang="zh-CN" altLang="zh-CN" sz="2000" dirty="0" smtClean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// </a:t>
            </a:r>
            <a:r>
              <a:rPr lang="zh-CN" altLang="zh-CN" sz="2000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得到TabActivity中的TabHost对象</a:t>
            </a:r>
            <a:r>
              <a:rPr lang="zh-CN" altLang="zh-CN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>
              <a:buFont typeface="Wingdings" panose="05000000000000000000" pitchFamily="2" charset="2"/>
              <a:buChar char="l"/>
            </a:pPr>
            <a:r>
              <a:rPr lang="zh-CN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LayoutInflater.from(</a:t>
            </a:r>
            <a:r>
              <a:rPr lang="zh-CN" altLang="zh-CN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this</a:t>
            </a:r>
            <a:r>
              <a:rPr lang="zh-CN" altLang="zh-CN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).inflate(R.layout.activity_hello_tab</a:t>
            </a:r>
            <a:r>
              <a:rPr lang="zh-CN" altLang="zh-CN" sz="20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,tabHost</a:t>
            </a:r>
            <a:r>
              <a:rPr lang="zh-CN" altLang="zh-CN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.getTabContentView(), </a:t>
            </a:r>
            <a:r>
              <a:rPr lang="zh-CN" altLang="zh-CN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true</a:t>
            </a:r>
            <a:r>
              <a:rPr lang="zh-CN" altLang="zh-CN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);</a:t>
            </a:r>
            <a:r>
              <a:rPr lang="zh-CN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                           </a:t>
            </a:r>
            <a:r>
              <a:rPr lang="zh-CN" altLang="zh-CN" sz="2000" dirty="0" smtClean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// </a:t>
            </a:r>
            <a:r>
              <a:rPr lang="zh-CN" altLang="zh-CN" sz="2000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内容：采用布局文件中的布局</a:t>
            </a:r>
            <a:r>
              <a:rPr lang="zh-CN" altLang="zh-CN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zh-CN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>
              <a:buFont typeface="Wingdings" panose="05000000000000000000" pitchFamily="2" charset="2"/>
              <a:buChar char="l"/>
            </a:pPr>
            <a:r>
              <a:rPr lang="en-US" altLang="zh-CN" sz="2000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tabHost.addTab</a:t>
            </a:r>
            <a:r>
              <a:rPr lang="en-US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2000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tabHost.newTabSpec</a:t>
            </a:r>
            <a:r>
              <a:rPr lang="en-US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("tab1") .</a:t>
            </a:r>
            <a:r>
              <a:rPr lang="en-US" altLang="zh-CN" sz="2000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setIndicator</a:t>
            </a:r>
            <a:r>
              <a:rPr lang="en-US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("tab1 indicator").</a:t>
            </a:r>
            <a:r>
              <a:rPr lang="en-US" altLang="zh-CN" sz="2000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setContent</a:t>
            </a:r>
            <a:r>
              <a:rPr lang="en-US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(R.id.view1)); </a:t>
            </a:r>
          </a:p>
          <a:p>
            <a:pPr lvl="2">
              <a:buFont typeface="Wingdings" panose="05000000000000000000" pitchFamily="2" charset="2"/>
              <a:buChar char="l"/>
            </a:pPr>
            <a:r>
              <a:rPr lang="zh-CN" altLang="zh-CN" sz="2000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// 加上</a:t>
            </a:r>
            <a:r>
              <a:rPr lang="zh-CN" altLang="zh-CN" sz="2000" dirty="0" smtClean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标签</a:t>
            </a:r>
            <a:endParaRPr lang="en-US" altLang="zh-CN" sz="2000" dirty="0" smtClean="0">
              <a:solidFill>
                <a:srgbClr val="008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>
              <a:buFont typeface="Wingdings" panose="05000000000000000000" pitchFamily="2" charset="2"/>
              <a:buChar char="l"/>
            </a:pPr>
            <a:r>
              <a:rPr lang="en-US" altLang="zh-CN" sz="2000" dirty="0" smtClean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// </a:t>
            </a:r>
            <a:r>
              <a:rPr lang="zh-CN" altLang="zh-CN" sz="2000" dirty="0" smtClean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参数</a:t>
            </a:r>
            <a:r>
              <a:rPr lang="zh-CN" altLang="zh-CN" sz="2000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设置：新增的TabSpec的标签，标签中显示的字样 </a:t>
            </a:r>
            <a:endParaRPr lang="en-US" altLang="zh-CN" sz="2000" dirty="0" smtClean="0">
              <a:solidFill>
                <a:srgbClr val="008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>
              <a:buFont typeface="Wingdings" panose="05000000000000000000" pitchFamily="2" charset="2"/>
              <a:buChar char="l"/>
            </a:pPr>
            <a:r>
              <a:rPr lang="zh-CN" altLang="zh-CN" sz="2000" dirty="0" smtClean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// </a:t>
            </a:r>
            <a:r>
              <a:rPr lang="zh-CN" altLang="zh-CN" sz="2000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setContent设置内容对应的View资源标号</a:t>
            </a:r>
            <a:r>
              <a:rPr lang="zh-CN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  <a:p>
            <a:pPr lvl="2"/>
            <a:endParaRPr lang="zh-CN" altLang="zh-CN" sz="3400" dirty="0" smtClean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82052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lang="en-US" altLang="zh-CN" b="1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TabHost.TabContentFactory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zh-CN" altLang="zh-CN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public</a:t>
            </a:r>
            <a:r>
              <a:rPr lang="zh-CN" altLang="zh-CN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zh-CN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HelloTabActivity </a:t>
            </a:r>
            <a:r>
              <a:rPr lang="zh-CN" altLang="zh-CN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extends</a:t>
            </a:r>
            <a:r>
              <a:rPr lang="zh-CN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zh-CN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TabActivity</a:t>
            </a:r>
            <a:r>
              <a:rPr lang="en-US" altLang="zh-CN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zh-CN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implements</a:t>
            </a:r>
            <a:r>
              <a:rPr lang="en-US" altLang="zh-CN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	</a:t>
            </a:r>
            <a:r>
              <a:rPr lang="zh-CN" altLang="zh-CN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TabHost</a:t>
            </a:r>
            <a:r>
              <a:rPr lang="zh-CN" altLang="zh-CN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.TabContentFactory</a:t>
            </a:r>
            <a:r>
              <a:rPr lang="zh-CN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  <a:p>
            <a:pPr>
              <a:buFont typeface="Wingdings" panose="05000000000000000000" pitchFamily="2" charset="2"/>
              <a:buChar char="l"/>
            </a:pPr>
            <a:r>
              <a:rPr lang="zh-CN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tabHost.addTab(tabHost.newTabSpec("tab1"</a:t>
            </a:r>
            <a:r>
              <a:rPr lang="zh-CN" altLang="zh-CN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 .setIndicator(</a:t>
            </a:r>
            <a:r>
              <a:rPr lang="zh-CN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"tab</a:t>
            </a:r>
            <a:r>
              <a:rPr lang="zh-CN" altLang="zh-CN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en-US" altLang="zh-CN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	</a:t>
            </a:r>
            <a:r>
              <a:rPr lang="zh-CN" altLang="zh-CN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indicator</a:t>
            </a:r>
            <a:r>
              <a:rPr lang="zh-CN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").setContent(</a:t>
            </a:r>
            <a:r>
              <a:rPr lang="zh-CN" altLang="zh-CN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this</a:t>
            </a:r>
            <a:r>
              <a:rPr lang="zh-CN" altLang="zh-CN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));</a:t>
            </a:r>
            <a:r>
              <a:rPr lang="zh-CN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  <a:p>
            <a:pPr>
              <a:buFont typeface="Wingdings" panose="05000000000000000000" pitchFamily="2" charset="2"/>
              <a:buChar char="l"/>
            </a:pPr>
            <a:r>
              <a:rPr lang="zh-CN" altLang="zh-CN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public</a:t>
            </a:r>
            <a:r>
              <a:rPr lang="zh-CN" altLang="zh-CN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View createTabContent(String tag)</a:t>
            </a:r>
            <a:r>
              <a:rPr lang="zh-CN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{…} </a:t>
            </a:r>
            <a:endParaRPr lang="zh-CN" altLang="zh-CN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en-US" altLang="zh-CN" dirty="0" smtClean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zh-CN" dirty="0" smtClean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// </a:t>
            </a:r>
            <a:r>
              <a:rPr lang="zh-CN" altLang="zh-CN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setContent的参数设为this时，从这个方法</a:t>
            </a:r>
            <a:r>
              <a:rPr lang="zh-CN" altLang="zh-CN" dirty="0" smtClean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得到Tab</a:t>
            </a:r>
            <a:r>
              <a:rPr lang="zh-CN" altLang="zh-CN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的内容</a:t>
            </a:r>
            <a:r>
              <a:rPr lang="zh-CN" altLang="zh-CN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16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（另外，</a:t>
            </a:r>
            <a:r>
              <a:rPr lang="en-US" altLang="zh-CN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Tab</a:t>
            </a:r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</a:t>
            </a:r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的内容还可以启动另一个</a:t>
            </a:r>
            <a:r>
              <a:rPr lang="en-US" altLang="zh-CN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Activity</a:t>
            </a:r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，只要在</a:t>
            </a:r>
            <a:r>
              <a:rPr lang="en-US" altLang="zh-CN" sz="1600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setContent</a:t>
            </a:r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方法中传入一个</a:t>
            </a:r>
            <a:r>
              <a:rPr lang="en-US" altLang="zh-CN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Intent</a:t>
            </a:r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即可。）</a:t>
            </a:r>
            <a:endParaRPr lang="zh-CN" altLang="zh-CN" sz="4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Font typeface="Wingdings" panose="05000000000000000000" pitchFamily="2" charset="2"/>
              <a:buChar char="l"/>
            </a:pPr>
            <a:endParaRPr lang="en-US" altLang="zh-CN" b="1" dirty="0" smtClean="0"/>
          </a:p>
        </p:txBody>
      </p:sp>
    </p:spTree>
    <p:extLst>
      <p:ext uri="{BB962C8B-B14F-4D97-AF65-F5344CB8AC3E}">
        <p14:creationId xmlns:p14="http://schemas.microsoft.com/office/powerpoint/2010/main" val="900190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不继承</a:t>
            </a:r>
            <a:r>
              <a:rPr lang="en-US" altLang="zh-CN" b="1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TabActivity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610484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zh-CN" altLang="en-US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布局</a:t>
            </a:r>
            <a:r>
              <a:rPr lang="zh-CN" altLang="en-US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文件种</a:t>
            </a:r>
            <a:r>
              <a:rPr lang="zh-CN" altLang="zh-CN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TabHost</a:t>
            </a:r>
            <a:r>
              <a:rPr lang="zh-CN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必须包含一个 TabWidget和一个FrameLayout</a:t>
            </a:r>
            <a:r>
              <a:rPr lang="zh-CN" altLang="zh-CN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16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buFont typeface="Wingdings" panose="05000000000000000000" pitchFamily="2" charset="2"/>
              <a:buChar char="l"/>
            </a:pPr>
            <a:r>
              <a:rPr lang="en-US" altLang="zh-CN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TabWidget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id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属性必须为 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@</a:t>
            </a:r>
            <a:r>
              <a:rPr lang="en-US" altLang="zh-CN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android:id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/tabs</a:t>
            </a:r>
          </a:p>
          <a:p>
            <a:pPr lvl="1">
              <a:buFont typeface="Wingdings" panose="05000000000000000000" pitchFamily="2" charset="2"/>
              <a:buChar char="l"/>
            </a:pPr>
            <a:r>
              <a:rPr lang="en-US" altLang="zh-CN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FrameLayout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id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属性必须为 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@</a:t>
            </a:r>
            <a:r>
              <a:rPr lang="en-US" altLang="zh-CN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android:id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en-US" altLang="zh-CN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tabcontent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CN" dirty="0" err="1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TabHost</a:t>
            </a:r>
            <a:r>
              <a:rPr lang="en-US" altLang="zh-CN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tabHost</a:t>
            </a:r>
            <a:r>
              <a:rPr lang="en-US" altLang="zh-CN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=</a:t>
            </a:r>
            <a:r>
              <a:rPr lang="en-US" altLang="zh-CN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(</a:t>
            </a:r>
            <a:r>
              <a:rPr lang="en-US" altLang="zh-CN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TabHost</a:t>
            </a:r>
            <a:r>
              <a:rPr lang="en-US" altLang="zh-CN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 </a:t>
            </a:r>
            <a:r>
              <a:rPr lang="en-US" altLang="zh-CN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findViewById</a:t>
            </a:r>
            <a:r>
              <a:rPr lang="en-US" altLang="zh-CN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R.id.myTabHost</a:t>
            </a:r>
            <a:r>
              <a:rPr lang="en-US" altLang="zh-CN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);</a:t>
            </a:r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CN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// </a:t>
            </a:r>
            <a:r>
              <a:rPr lang="zh-CN" altLang="en-US" dirty="0" smtClean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zh-CN" altLang="en-US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得到</a:t>
            </a:r>
            <a:r>
              <a:rPr lang="en-US" altLang="zh-CN" dirty="0" err="1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tabHost</a:t>
            </a:r>
            <a:r>
              <a:rPr lang="zh-CN" altLang="en-US" dirty="0" smtClean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之后</a:t>
            </a:r>
            <a:r>
              <a:rPr lang="zh-CN" altLang="en-US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，添加标签之前调用</a:t>
            </a:r>
            <a:r>
              <a:rPr lang="en-US" altLang="zh-CN" dirty="0" err="1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tabHost.setup</a:t>
            </a:r>
            <a:r>
              <a:rPr lang="en-US" altLang="zh-CN" dirty="0" smtClean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()</a:t>
            </a:r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CN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tabHost.setup</a:t>
            </a:r>
            <a:r>
              <a:rPr lang="en-US" altLang="zh-CN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();</a:t>
            </a:r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tabHost.addTab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tabHost.newTabSpec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(“tab1”</a:t>
            </a:r>
            <a:r>
              <a:rPr lang="en-US" altLang="zh-CN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 </a:t>
            </a:r>
            <a:r>
              <a:rPr lang="en-US" altLang="zh-CN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en-US" altLang="zh-CN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setIndicator</a:t>
            </a:r>
            <a:r>
              <a:rPr lang="en-US" altLang="zh-CN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“tab1 	indicator”</a:t>
            </a:r>
            <a:r>
              <a:rPr lang="en-US" altLang="zh-CN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).</a:t>
            </a:r>
            <a:r>
              <a:rPr lang="en-US" altLang="zh-CN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setContent</a:t>
            </a:r>
            <a:r>
              <a:rPr lang="en-US" altLang="zh-CN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(R.id.view1</a:t>
            </a:r>
            <a:r>
              <a:rPr lang="en-US" altLang="zh-CN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)); 			 </a:t>
            </a:r>
            <a:r>
              <a:rPr lang="en-US" altLang="zh-CN" dirty="0" smtClean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//</a:t>
            </a:r>
            <a:r>
              <a:rPr lang="zh-CN" altLang="en-US" dirty="0" smtClean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调用布局文件</a:t>
            </a:r>
            <a:endParaRPr lang="en-US" altLang="zh-CN" dirty="0" smtClean="0">
              <a:solidFill>
                <a:srgbClr val="008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这种方式可以实现比较灵活的布局，可以方便地加入其他组件，还可以改变标签栏和内容栏的相对位置。</a:t>
            </a:r>
            <a:endParaRPr lang="zh-CN" altLang="zh-CN" dirty="0">
              <a:solidFill>
                <a:srgbClr val="008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67684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滚动标签页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zh-CN" altLang="en-US" dirty="0"/>
              <a:t>当标签太多时</a:t>
            </a:r>
            <a:r>
              <a:rPr lang="zh-CN" altLang="en-US" dirty="0" smtClean="0"/>
              <a:t>，</a:t>
            </a:r>
            <a:r>
              <a:rPr lang="zh-CN" altLang="en-US" dirty="0"/>
              <a:t>可以</a:t>
            </a:r>
            <a:r>
              <a:rPr lang="zh-CN" altLang="en-US" dirty="0" smtClean="0"/>
              <a:t>把</a:t>
            </a:r>
            <a:r>
              <a:rPr lang="zh-CN" altLang="en-US" dirty="0"/>
              <a:t>标签设置进一个</a:t>
            </a:r>
            <a:r>
              <a:rPr lang="en-US" altLang="zh-CN" dirty="0" err="1"/>
              <a:t>ScrollView</a:t>
            </a:r>
            <a:r>
              <a:rPr lang="zh-CN" altLang="en-US" dirty="0"/>
              <a:t>中进行</a:t>
            </a:r>
            <a:r>
              <a:rPr lang="zh-CN" altLang="en-US" dirty="0" smtClean="0"/>
              <a:t>滚动</a:t>
            </a:r>
            <a:endParaRPr lang="en-US" altLang="zh-CN" dirty="0" smtClean="0"/>
          </a:p>
          <a:p>
            <a:pPr>
              <a:buFont typeface="Wingdings" panose="05000000000000000000" pitchFamily="2" charset="2"/>
              <a:buChar char="l"/>
            </a:pP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b="48948"/>
          <a:stretch/>
        </p:blipFill>
        <p:spPr>
          <a:xfrm>
            <a:off x="183891" y="2268684"/>
            <a:ext cx="5766176" cy="385133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/>
          <a:srcRect t="51472"/>
          <a:stretch/>
        </p:blipFill>
        <p:spPr>
          <a:xfrm>
            <a:off x="5950067" y="2268684"/>
            <a:ext cx="6097961" cy="3851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166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756591" y="597075"/>
            <a:ext cx="8676222" cy="3200400"/>
          </a:xfrm>
        </p:spPr>
        <p:txBody>
          <a:bodyPr/>
          <a:lstStyle/>
          <a:p>
            <a:r>
              <a:rPr lang="en-US" altLang="zh-CN" b="1" dirty="0" err="1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Apk</a:t>
            </a:r>
            <a:r>
              <a:rPr lang="zh-CN" altLang="en-US" b="1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混淆成中文语言代码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61936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http://img.blog.csdn.net/20170312155532818?watermark/2/text/aHR0cDovL2Jsb2cuY3Nkbi5uZXQvamlhbmd3ZWkwOTEwNDEwMDAz/font/5a6L5L2T/fontsize/400/fill/I0JBQkFCMA==/dissolve/70/gravity/Center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3501" y="830736"/>
            <a:ext cx="8371243" cy="47934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24350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回顾">
  <a:themeElements>
    <a:clrScheme name="回顾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回顾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回顾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TM02900771[[fn=切片]]</Template>
  <TotalTime>80</TotalTime>
  <Words>3081</Words>
  <Application>Microsoft Office PowerPoint</Application>
  <PresentationFormat>宽屏</PresentationFormat>
  <Paragraphs>160</Paragraphs>
  <Slides>39</Slides>
  <Notes>30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39</vt:i4>
      </vt:variant>
    </vt:vector>
  </HeadingPairs>
  <TitlesOfParts>
    <vt:vector size="50" baseType="lpstr">
      <vt:lpstr>等线</vt:lpstr>
      <vt:lpstr>宋体</vt:lpstr>
      <vt:lpstr>微软雅黑</vt:lpstr>
      <vt:lpstr>Arial</vt:lpstr>
      <vt:lpstr>Calibri</vt:lpstr>
      <vt:lpstr>Calibri Light</vt:lpstr>
      <vt:lpstr>Times New Roman</vt:lpstr>
      <vt:lpstr>Wingdings</vt:lpstr>
      <vt:lpstr>Wingdings 2</vt:lpstr>
      <vt:lpstr>HDOfficeLightV0</vt:lpstr>
      <vt:lpstr>回顾</vt:lpstr>
      <vt:lpstr>安卓技术分享</vt:lpstr>
      <vt:lpstr>PowerPoint 演示文稿</vt:lpstr>
      <vt:lpstr>Android Tab标签</vt:lpstr>
      <vt:lpstr>使用TabActivity</vt:lpstr>
      <vt:lpstr>使用TabHost.TabContentFactory</vt:lpstr>
      <vt:lpstr>不继承TabActivity</vt:lpstr>
      <vt:lpstr>滚动标签页</vt:lpstr>
      <vt:lpstr>Apk混淆成中文语言代码</vt:lpstr>
      <vt:lpstr>PowerPoint 演示文稿</vt:lpstr>
      <vt:lpstr>Java语言是支持双字符的，所以可以将包名，类名，变量名，方法名定义成中文，或者其他国家的语言都++++++ 可以的。</vt:lpstr>
      <vt:lpstr>PowerPoint 演示文稿</vt:lpstr>
      <vt:lpstr>proguard.jar工具</vt:lpstr>
      <vt:lpstr>PowerPoint 演示文稿</vt:lpstr>
      <vt:lpstr>PowerPoint 演示文稿</vt:lpstr>
      <vt:lpstr>PowerPoint 演示文稿</vt:lpstr>
      <vt:lpstr>PowerPoint 演示文稿</vt:lpstr>
      <vt:lpstr>修改混淆规则</vt:lpstr>
      <vt:lpstr>PowerPoint 演示文稿</vt:lpstr>
      <vt:lpstr>运行混淆工具 </vt:lpstr>
      <vt:lpstr>PowerPoint 演示文稿</vt:lpstr>
      <vt:lpstr>PowerPoint 演示文稿</vt:lpstr>
      <vt:lpstr>总结</vt:lpstr>
      <vt:lpstr>PowerPoint 演示文稿</vt:lpstr>
      <vt:lpstr>ConstraintLayout介绍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安卓技术分享</dc:title>
  <dc:creator>yifan yang</dc:creator>
  <cp:lastModifiedBy>yifan yang</cp:lastModifiedBy>
  <cp:revision>9</cp:revision>
  <dcterms:created xsi:type="dcterms:W3CDTF">2017-04-15T11:11:47Z</dcterms:created>
  <dcterms:modified xsi:type="dcterms:W3CDTF">2017-04-15T12:32:08Z</dcterms:modified>
</cp:coreProperties>
</file>